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79" r:id="rId13"/>
    <p:sldId id="267" r:id="rId14"/>
    <p:sldId id="280" r:id="rId15"/>
    <p:sldId id="269" r:id="rId16"/>
    <p:sldId id="281" r:id="rId17"/>
    <p:sldId id="278" r:id="rId18"/>
  </p:sldIdLst>
  <p:sldSz cx="12192000" cy="6858000"/>
  <p:notesSz cx="6858000" cy="9144000"/>
  <p:embeddedFontLst>
    <p:embeddedFont>
      <p:font typeface="Source Han Sans CN Bold" panose="020B0800000000000000" charset="-122"/>
      <p:bold r:id="rId23"/>
    </p:embeddedFont>
    <p:embeddedFont>
      <p:font typeface="OPPOSans R" panose="00020600040101010101" charset="-122"/>
      <p:regular r:id="rId24"/>
    </p:embeddedFont>
    <p:embeddedFont>
      <p:font typeface="OPPOSans H" panose="00020600040101010101" charset="-122"/>
      <p:regular r:id="rId25"/>
    </p:embeddedFont>
    <p:embeddedFont>
      <p:font typeface="Source Han Sans" panose="020B0400000000000000" charset="-122"/>
      <p:regular r:id="rId26"/>
    </p:embeddedFont>
    <p:embeddedFont>
      <p:font typeface="OPPOSans L" panose="00020600040101010101" charset="-122"/>
      <p:regular r:id="rId27"/>
    </p:embeddedFont>
    <p:embeddedFont>
      <p:font typeface="等线" panose="02010600030101010101" charset="-122"/>
      <p:regular r:id="rId28"/>
    </p:embeddedFont>
    <p:embeddedFont>
      <p:font typeface="Calibri" panose="020F0502020204030204" charset="0"/>
      <p:regular r:id="rId29"/>
      <p:bold r:id="rId30"/>
      <p:italic r:id="rId31"/>
      <p:boldItalic r:id="rId3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6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font" Target="fonts/font10.fntdata"/><Relationship Id="rId31" Type="http://schemas.openxmlformats.org/officeDocument/2006/relationships/font" Target="fonts/font9.fntdata"/><Relationship Id="rId30" Type="http://schemas.openxmlformats.org/officeDocument/2006/relationships/font" Target="fonts/font8.fntdata"/><Relationship Id="rId3" Type="http://schemas.openxmlformats.org/officeDocument/2006/relationships/slide" Target="slides/slide1.xml"/><Relationship Id="rId29" Type="http://schemas.openxmlformats.org/officeDocument/2006/relationships/font" Target="fonts/font7.fntdata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41.xml"/><Relationship Id="rId1" Type="http://schemas.openxmlformats.org/officeDocument/2006/relationships/tags" Target="../tags/tag3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14.xml"/><Relationship Id="rId19" Type="http://schemas.openxmlformats.org/officeDocument/2006/relationships/tags" Target="../tags/tag31.xml"/><Relationship Id="rId18" Type="http://schemas.openxmlformats.org/officeDocument/2006/relationships/tags" Target="../tags/tag30.xml"/><Relationship Id="rId17" Type="http://schemas.openxmlformats.org/officeDocument/2006/relationships/tags" Target="../tags/tag29.xml"/><Relationship Id="rId16" Type="http://schemas.openxmlformats.org/officeDocument/2006/relationships/tags" Target="../tags/tag28.xml"/><Relationship Id="rId15" Type="http://schemas.openxmlformats.org/officeDocument/2006/relationships/tags" Target="../tags/tag27.xml"/><Relationship Id="rId14" Type="http://schemas.openxmlformats.org/officeDocument/2006/relationships/tags" Target="../tags/tag26.xml"/><Relationship Id="rId13" Type="http://schemas.openxmlformats.org/officeDocument/2006/relationships/tags" Target="../tags/tag25.xml"/><Relationship Id="rId12" Type="http://schemas.openxmlformats.org/officeDocument/2006/relationships/tags" Target="../tags/tag24.xml"/><Relationship Id="rId11" Type="http://schemas.openxmlformats.org/officeDocument/2006/relationships/tags" Target="../tags/tag23.xml"/><Relationship Id="rId10" Type="http://schemas.openxmlformats.org/officeDocument/2006/relationships/tags" Target="../tags/tag22.xml"/><Relationship Id="rId1" Type="http://schemas.openxmlformats.org/officeDocument/2006/relationships/tags" Target="../tags/tag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26883" y="1484525"/>
            <a:ext cx="7905750" cy="25866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71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《计算机图形学》第二次实验汇报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565780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0211" y="516852"/>
            <a:ext cx="3908087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71514" y="7049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69994" y="4308035"/>
            <a:ext cx="4967206" cy="47264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5240" cap="sq">
            <a:solidFill>
              <a:schemeClr val="accent1">
                <a:alpha val="100000"/>
              </a:schemeClr>
            </a:solidFill>
            <a:miter/>
          </a:ln>
          <a:effectLst>
            <a:outerShdw blurRad="152400" dist="45720" dir="2699995" algn="tl" rotWithShape="0">
              <a:schemeClr val="accent1">
                <a:alpha val="50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57667" y="4254077"/>
            <a:ext cx="4576334" cy="57914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3500000" scaled="0"/>
          </a:gradFill>
          <a:ln w="7620" cap="sq">
            <a:solidFill>
              <a:schemeClr val="bg1">
                <a:alpha val="100000"/>
              </a:schemeClr>
            </a:solidFill>
            <a:miter/>
          </a:ln>
          <a:effectLst>
            <a:outerShdw blurRad="88900" dist="88900" dir="2700000" algn="tl" rotWithShape="0">
              <a:schemeClr val="accent1">
                <a:lumMod val="50000"/>
                <a:alpha val="44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79262" y="4393314"/>
            <a:ext cx="296153" cy="296153"/>
          </a:xfrm>
          <a:prstGeom prst="ellipse">
            <a:avLst/>
          </a:prstGeom>
          <a:gradFill>
            <a:gsLst>
              <a:gs pos="34000">
                <a:schemeClr val="accent3">
                  <a:lumMod val="75000"/>
                </a:schemeClr>
              </a:gs>
              <a:gs pos="100000">
                <a:schemeClr val="accent3"/>
              </a:gs>
            </a:gsLst>
            <a:lin ang="2700000" scaled="0"/>
          </a:gradFill>
          <a:ln w="11430" cap="sq">
            <a:solidFill>
              <a:schemeClr val="bg1"/>
            </a:solidFill>
            <a:miter/>
          </a:ln>
          <a:effectLst>
            <a:outerShdw blurRad="121920" dist="45720" dir="2699995" algn="tl" rotWithShape="0">
              <a:schemeClr val="accent1">
                <a:alpha val="52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21436" y="4405152"/>
            <a:ext cx="1023952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主讲人：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234477" y="4405152"/>
            <a:ext cx="887681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时间：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145665" y="4422140"/>
            <a:ext cx="1016635" cy="26797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  <a:sym typeface="+mn-ea"/>
              </a:rPr>
              <a:t>第二小组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935976" y="4417852"/>
            <a:ext cx="1015083" cy="2515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2025.5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1048752" y="2158666"/>
            <a:ext cx="4720089" cy="2958765"/>
          </a:xfrm>
          <a:prstGeom prst="roundRect">
            <a:avLst>
              <a:gd name="adj" fmla="val 1239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1285987" y="2695073"/>
            <a:ext cx="4343078" cy="223787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雕像：使用Blender创建雕像模型，调整材质使其具有逼真的质感。
古墓：以.obj格式创建古墓模型，配合纹理贴图增强视觉效果。
发光立方体：设计科幻风格的发光立方体，作为场景中的动态光源。</a:t>
            </a: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5181499" y="4415589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”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6782605" y="2158666"/>
            <a:ext cx="4720089" cy="2958765"/>
          </a:xfrm>
          <a:prstGeom prst="roundRect">
            <a:avLst>
              <a:gd name="adj" fmla="val 1239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7019840" y="2695073"/>
            <a:ext cx="4343078" cy="223787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使用Assimp库解析模型的顶点、法线、纹理坐标等信息，为渲染提供数据支持。
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10915352" y="4415589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”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660398" y="1787689"/>
            <a:ext cx="4860902" cy="751474"/>
          </a:xfrm>
          <a:custGeom>
            <a:avLst/>
            <a:gdLst>
              <a:gd name="connsiteX0" fmla="*/ 105614 w 4860902"/>
              <a:gd name="connsiteY0" fmla="*/ 0 h 751474"/>
              <a:gd name="connsiteX1" fmla="*/ 126656 w 4860902"/>
              <a:gd name="connsiteY1" fmla="*/ 0 h 751474"/>
              <a:gd name="connsiteX2" fmla="*/ 2230059 w 4860902"/>
              <a:gd name="connsiteY2" fmla="*/ 0 h 751474"/>
              <a:gd name="connsiteX3" fmla="*/ 4755289 w 4860902"/>
              <a:gd name="connsiteY3" fmla="*/ 0 h 751474"/>
              <a:gd name="connsiteX4" fmla="*/ 4860902 w 4860902"/>
              <a:gd name="connsiteY4" fmla="*/ 105613 h 751474"/>
              <a:gd name="connsiteX5" fmla="*/ 4860902 w 4860902"/>
              <a:gd name="connsiteY5" fmla="*/ 528052 h 751474"/>
              <a:gd name="connsiteX6" fmla="*/ 4755289 w 4860902"/>
              <a:gd name="connsiteY6" fmla="*/ 633665 h 751474"/>
              <a:gd name="connsiteX7" fmla="*/ 2230059 w 4860902"/>
              <a:gd name="connsiteY7" fmla="*/ 633665 h 751474"/>
              <a:gd name="connsiteX8" fmla="*/ 541321 w 4860902"/>
              <a:gd name="connsiteY8" fmla="*/ 633665 h 751474"/>
              <a:gd name="connsiteX9" fmla="*/ 459378 w 4860902"/>
              <a:gd name="connsiteY9" fmla="*/ 751474 h 751474"/>
              <a:gd name="connsiteX10" fmla="*/ 377434 w 4860902"/>
              <a:gd name="connsiteY10" fmla="*/ 633665 h 751474"/>
              <a:gd name="connsiteX11" fmla="*/ 126656 w 4860902"/>
              <a:gd name="connsiteY11" fmla="*/ 633665 h 751474"/>
              <a:gd name="connsiteX12" fmla="*/ 105614 w 4860902"/>
              <a:gd name="connsiteY12" fmla="*/ 633665 h 751474"/>
              <a:gd name="connsiteX13" fmla="*/ 8301 w 4860902"/>
              <a:gd name="connsiteY13" fmla="*/ 569161 h 751474"/>
              <a:gd name="connsiteX14" fmla="*/ 6 w 4860902"/>
              <a:gd name="connsiteY14" fmla="*/ 528077 h 751474"/>
              <a:gd name="connsiteX15" fmla="*/ 0 w 4860902"/>
              <a:gd name="connsiteY15" fmla="*/ 528052 h 751474"/>
              <a:gd name="connsiteX16" fmla="*/ 0 w 4860902"/>
              <a:gd name="connsiteY16" fmla="*/ 105613 h 751474"/>
              <a:gd name="connsiteX17" fmla="*/ 6 w 4860902"/>
              <a:gd name="connsiteY17" fmla="*/ 105588 h 751474"/>
              <a:gd name="connsiteX18" fmla="*/ 8301 w 4860902"/>
              <a:gd name="connsiteY18" fmla="*/ 64504 h 751474"/>
              <a:gd name="connsiteX19" fmla="*/ 105614 w 4860902"/>
              <a:gd name="connsiteY19" fmla="*/ 0 h 751474"/>
            </a:gdLst>
            <a:ahLst/>
            <a:cxnLst/>
            <a:rect l="l" t="t" r="r" b="b"/>
            <a:pathLst>
              <a:path w="4860902" h="751474">
                <a:moveTo>
                  <a:pt x="105614" y="0"/>
                </a:moveTo>
                <a:lnTo>
                  <a:pt x="126656" y="0"/>
                </a:lnTo>
                <a:lnTo>
                  <a:pt x="2230059" y="0"/>
                </a:lnTo>
                <a:lnTo>
                  <a:pt x="4755289" y="0"/>
                </a:lnTo>
                <a:cubicBezTo>
                  <a:pt x="4813617" y="0"/>
                  <a:pt x="4860902" y="47285"/>
                  <a:pt x="4860902" y="105613"/>
                </a:cubicBezTo>
                <a:lnTo>
                  <a:pt x="4860902" y="528052"/>
                </a:lnTo>
                <a:cubicBezTo>
                  <a:pt x="4860902" y="586380"/>
                  <a:pt x="4813617" y="633665"/>
                  <a:pt x="4755289" y="633665"/>
                </a:cubicBezTo>
                <a:lnTo>
                  <a:pt x="2230059" y="633665"/>
                </a:lnTo>
                <a:lnTo>
                  <a:pt x="541321" y="633665"/>
                </a:lnTo>
                <a:lnTo>
                  <a:pt x="459378" y="751474"/>
                </a:lnTo>
                <a:lnTo>
                  <a:pt x="377434" y="633665"/>
                </a:lnTo>
                <a:lnTo>
                  <a:pt x="126656" y="633665"/>
                </a:lnTo>
                <a:lnTo>
                  <a:pt x="105614" y="633665"/>
                </a:lnTo>
                <a:cubicBezTo>
                  <a:pt x="61868" y="633665"/>
                  <a:pt x="24334" y="607067"/>
                  <a:pt x="8301" y="569161"/>
                </a:cubicBezTo>
                <a:lnTo>
                  <a:pt x="6" y="528077"/>
                </a:lnTo>
                <a:lnTo>
                  <a:pt x="0" y="528052"/>
                </a:lnTo>
                <a:lnTo>
                  <a:pt x="0" y="105613"/>
                </a:lnTo>
                <a:lnTo>
                  <a:pt x="6" y="105588"/>
                </a:lnTo>
                <a:lnTo>
                  <a:pt x="8301" y="64504"/>
                </a:lnTo>
                <a:cubicBezTo>
                  <a:pt x="24334" y="26598"/>
                  <a:pt x="61868" y="0"/>
                  <a:pt x="105614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836973" y="1787691"/>
            <a:ext cx="4507752" cy="6336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原创模型示例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6421737" y="1787689"/>
            <a:ext cx="4860902" cy="751474"/>
          </a:xfrm>
          <a:custGeom>
            <a:avLst/>
            <a:gdLst>
              <a:gd name="connsiteX0" fmla="*/ 105614 w 4860902"/>
              <a:gd name="connsiteY0" fmla="*/ 0 h 751474"/>
              <a:gd name="connsiteX1" fmla="*/ 126656 w 4860902"/>
              <a:gd name="connsiteY1" fmla="*/ 0 h 751474"/>
              <a:gd name="connsiteX2" fmla="*/ 2230059 w 4860902"/>
              <a:gd name="connsiteY2" fmla="*/ 0 h 751474"/>
              <a:gd name="connsiteX3" fmla="*/ 4755289 w 4860902"/>
              <a:gd name="connsiteY3" fmla="*/ 0 h 751474"/>
              <a:gd name="connsiteX4" fmla="*/ 4860902 w 4860902"/>
              <a:gd name="connsiteY4" fmla="*/ 105613 h 751474"/>
              <a:gd name="connsiteX5" fmla="*/ 4860902 w 4860902"/>
              <a:gd name="connsiteY5" fmla="*/ 528052 h 751474"/>
              <a:gd name="connsiteX6" fmla="*/ 4755289 w 4860902"/>
              <a:gd name="connsiteY6" fmla="*/ 633665 h 751474"/>
              <a:gd name="connsiteX7" fmla="*/ 2230059 w 4860902"/>
              <a:gd name="connsiteY7" fmla="*/ 633665 h 751474"/>
              <a:gd name="connsiteX8" fmla="*/ 541321 w 4860902"/>
              <a:gd name="connsiteY8" fmla="*/ 633665 h 751474"/>
              <a:gd name="connsiteX9" fmla="*/ 459378 w 4860902"/>
              <a:gd name="connsiteY9" fmla="*/ 751474 h 751474"/>
              <a:gd name="connsiteX10" fmla="*/ 377434 w 4860902"/>
              <a:gd name="connsiteY10" fmla="*/ 633665 h 751474"/>
              <a:gd name="connsiteX11" fmla="*/ 126656 w 4860902"/>
              <a:gd name="connsiteY11" fmla="*/ 633665 h 751474"/>
              <a:gd name="connsiteX12" fmla="*/ 105614 w 4860902"/>
              <a:gd name="connsiteY12" fmla="*/ 633665 h 751474"/>
              <a:gd name="connsiteX13" fmla="*/ 8301 w 4860902"/>
              <a:gd name="connsiteY13" fmla="*/ 569161 h 751474"/>
              <a:gd name="connsiteX14" fmla="*/ 6 w 4860902"/>
              <a:gd name="connsiteY14" fmla="*/ 528077 h 751474"/>
              <a:gd name="connsiteX15" fmla="*/ 0 w 4860902"/>
              <a:gd name="connsiteY15" fmla="*/ 528052 h 751474"/>
              <a:gd name="connsiteX16" fmla="*/ 0 w 4860902"/>
              <a:gd name="connsiteY16" fmla="*/ 105613 h 751474"/>
              <a:gd name="connsiteX17" fmla="*/ 6 w 4860902"/>
              <a:gd name="connsiteY17" fmla="*/ 105588 h 751474"/>
              <a:gd name="connsiteX18" fmla="*/ 8301 w 4860902"/>
              <a:gd name="connsiteY18" fmla="*/ 64504 h 751474"/>
              <a:gd name="connsiteX19" fmla="*/ 105614 w 4860902"/>
              <a:gd name="connsiteY19" fmla="*/ 0 h 751474"/>
            </a:gdLst>
            <a:ahLst/>
            <a:cxnLst/>
            <a:rect l="l" t="t" r="r" b="b"/>
            <a:pathLst>
              <a:path w="4860902" h="751474">
                <a:moveTo>
                  <a:pt x="105614" y="0"/>
                </a:moveTo>
                <a:lnTo>
                  <a:pt x="126656" y="0"/>
                </a:lnTo>
                <a:lnTo>
                  <a:pt x="2230059" y="0"/>
                </a:lnTo>
                <a:lnTo>
                  <a:pt x="4755289" y="0"/>
                </a:lnTo>
                <a:cubicBezTo>
                  <a:pt x="4813617" y="0"/>
                  <a:pt x="4860902" y="47285"/>
                  <a:pt x="4860902" y="105613"/>
                </a:cubicBezTo>
                <a:lnTo>
                  <a:pt x="4860902" y="528052"/>
                </a:lnTo>
                <a:cubicBezTo>
                  <a:pt x="4860902" y="586380"/>
                  <a:pt x="4813617" y="633665"/>
                  <a:pt x="4755289" y="633665"/>
                </a:cubicBezTo>
                <a:lnTo>
                  <a:pt x="2230059" y="633665"/>
                </a:lnTo>
                <a:lnTo>
                  <a:pt x="541321" y="633665"/>
                </a:lnTo>
                <a:lnTo>
                  <a:pt x="459378" y="751474"/>
                </a:lnTo>
                <a:lnTo>
                  <a:pt x="377434" y="633665"/>
                </a:lnTo>
                <a:lnTo>
                  <a:pt x="126656" y="633665"/>
                </a:lnTo>
                <a:lnTo>
                  <a:pt x="105614" y="633665"/>
                </a:lnTo>
                <a:cubicBezTo>
                  <a:pt x="61868" y="633665"/>
                  <a:pt x="24334" y="607067"/>
                  <a:pt x="8301" y="569161"/>
                </a:cubicBezTo>
                <a:lnTo>
                  <a:pt x="6" y="528077"/>
                </a:lnTo>
                <a:lnTo>
                  <a:pt x="0" y="528052"/>
                </a:lnTo>
                <a:lnTo>
                  <a:pt x="0" y="105613"/>
                </a:lnTo>
                <a:lnTo>
                  <a:pt x="6" y="105588"/>
                </a:lnTo>
                <a:lnTo>
                  <a:pt x="8301" y="64504"/>
                </a:lnTo>
                <a:cubicBezTo>
                  <a:pt x="24334" y="26598"/>
                  <a:pt x="61868" y="0"/>
                  <a:pt x="105614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6598312" y="1787691"/>
            <a:ext cx="4507752" cy="6336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技术实现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62374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模型创建与导入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1" flipV="1">
            <a:off x="388788" y="233057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1" flipV="1">
            <a:off x="388788" y="440112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48752" y="2158666"/>
            <a:ext cx="4720089" cy="2958765"/>
          </a:xfrm>
          <a:prstGeom prst="roundRect">
            <a:avLst>
              <a:gd name="adj" fmla="val 1239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181499" y="4415589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”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782605" y="2158666"/>
            <a:ext cx="4720089" cy="2958765"/>
          </a:xfrm>
          <a:prstGeom prst="roundRect">
            <a:avLst>
              <a:gd name="adj" fmla="val 1239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915352" y="4415589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”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398" y="1787689"/>
            <a:ext cx="4860902" cy="751474"/>
          </a:xfrm>
          <a:custGeom>
            <a:avLst/>
            <a:gdLst>
              <a:gd name="connsiteX0" fmla="*/ 105614 w 4860902"/>
              <a:gd name="connsiteY0" fmla="*/ 0 h 751474"/>
              <a:gd name="connsiteX1" fmla="*/ 126656 w 4860902"/>
              <a:gd name="connsiteY1" fmla="*/ 0 h 751474"/>
              <a:gd name="connsiteX2" fmla="*/ 2230059 w 4860902"/>
              <a:gd name="connsiteY2" fmla="*/ 0 h 751474"/>
              <a:gd name="connsiteX3" fmla="*/ 4755289 w 4860902"/>
              <a:gd name="connsiteY3" fmla="*/ 0 h 751474"/>
              <a:gd name="connsiteX4" fmla="*/ 4860902 w 4860902"/>
              <a:gd name="connsiteY4" fmla="*/ 105613 h 751474"/>
              <a:gd name="connsiteX5" fmla="*/ 4860902 w 4860902"/>
              <a:gd name="connsiteY5" fmla="*/ 528052 h 751474"/>
              <a:gd name="connsiteX6" fmla="*/ 4755289 w 4860902"/>
              <a:gd name="connsiteY6" fmla="*/ 633665 h 751474"/>
              <a:gd name="connsiteX7" fmla="*/ 2230059 w 4860902"/>
              <a:gd name="connsiteY7" fmla="*/ 633665 h 751474"/>
              <a:gd name="connsiteX8" fmla="*/ 541321 w 4860902"/>
              <a:gd name="connsiteY8" fmla="*/ 633665 h 751474"/>
              <a:gd name="connsiteX9" fmla="*/ 459378 w 4860902"/>
              <a:gd name="connsiteY9" fmla="*/ 751474 h 751474"/>
              <a:gd name="connsiteX10" fmla="*/ 377434 w 4860902"/>
              <a:gd name="connsiteY10" fmla="*/ 633665 h 751474"/>
              <a:gd name="connsiteX11" fmla="*/ 126656 w 4860902"/>
              <a:gd name="connsiteY11" fmla="*/ 633665 h 751474"/>
              <a:gd name="connsiteX12" fmla="*/ 105614 w 4860902"/>
              <a:gd name="connsiteY12" fmla="*/ 633665 h 751474"/>
              <a:gd name="connsiteX13" fmla="*/ 8301 w 4860902"/>
              <a:gd name="connsiteY13" fmla="*/ 569161 h 751474"/>
              <a:gd name="connsiteX14" fmla="*/ 6 w 4860902"/>
              <a:gd name="connsiteY14" fmla="*/ 528077 h 751474"/>
              <a:gd name="connsiteX15" fmla="*/ 0 w 4860902"/>
              <a:gd name="connsiteY15" fmla="*/ 528052 h 751474"/>
              <a:gd name="connsiteX16" fmla="*/ 0 w 4860902"/>
              <a:gd name="connsiteY16" fmla="*/ 105613 h 751474"/>
              <a:gd name="connsiteX17" fmla="*/ 6 w 4860902"/>
              <a:gd name="connsiteY17" fmla="*/ 105588 h 751474"/>
              <a:gd name="connsiteX18" fmla="*/ 8301 w 4860902"/>
              <a:gd name="connsiteY18" fmla="*/ 64504 h 751474"/>
              <a:gd name="connsiteX19" fmla="*/ 105614 w 4860902"/>
              <a:gd name="connsiteY19" fmla="*/ 0 h 751474"/>
            </a:gdLst>
            <a:ahLst/>
            <a:cxnLst/>
            <a:rect l="l" t="t" r="r" b="b"/>
            <a:pathLst>
              <a:path w="4860902" h="751474">
                <a:moveTo>
                  <a:pt x="105614" y="0"/>
                </a:moveTo>
                <a:lnTo>
                  <a:pt x="126656" y="0"/>
                </a:lnTo>
                <a:lnTo>
                  <a:pt x="2230059" y="0"/>
                </a:lnTo>
                <a:lnTo>
                  <a:pt x="4755289" y="0"/>
                </a:lnTo>
                <a:cubicBezTo>
                  <a:pt x="4813617" y="0"/>
                  <a:pt x="4860902" y="47285"/>
                  <a:pt x="4860902" y="105613"/>
                </a:cubicBezTo>
                <a:lnTo>
                  <a:pt x="4860902" y="528052"/>
                </a:lnTo>
                <a:cubicBezTo>
                  <a:pt x="4860902" y="586380"/>
                  <a:pt x="4813617" y="633665"/>
                  <a:pt x="4755289" y="633665"/>
                </a:cubicBezTo>
                <a:lnTo>
                  <a:pt x="2230059" y="633665"/>
                </a:lnTo>
                <a:lnTo>
                  <a:pt x="541321" y="633665"/>
                </a:lnTo>
                <a:lnTo>
                  <a:pt x="459378" y="751474"/>
                </a:lnTo>
                <a:lnTo>
                  <a:pt x="377434" y="633665"/>
                </a:lnTo>
                <a:lnTo>
                  <a:pt x="126656" y="633665"/>
                </a:lnTo>
                <a:lnTo>
                  <a:pt x="105614" y="633665"/>
                </a:lnTo>
                <a:cubicBezTo>
                  <a:pt x="61868" y="633665"/>
                  <a:pt x="24334" y="607067"/>
                  <a:pt x="8301" y="569161"/>
                </a:cubicBezTo>
                <a:lnTo>
                  <a:pt x="6" y="528077"/>
                </a:lnTo>
                <a:lnTo>
                  <a:pt x="0" y="528052"/>
                </a:lnTo>
                <a:lnTo>
                  <a:pt x="0" y="105613"/>
                </a:lnTo>
                <a:lnTo>
                  <a:pt x="6" y="105588"/>
                </a:lnTo>
                <a:lnTo>
                  <a:pt x="8301" y="64504"/>
                </a:lnTo>
                <a:cubicBezTo>
                  <a:pt x="24334" y="26598"/>
                  <a:pt x="61868" y="0"/>
                  <a:pt x="105614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36973" y="1787691"/>
            <a:ext cx="4507752" cy="6336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古墓模型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6421737" y="1787689"/>
            <a:ext cx="4860902" cy="751474"/>
          </a:xfrm>
          <a:custGeom>
            <a:avLst/>
            <a:gdLst>
              <a:gd name="connsiteX0" fmla="*/ 105614 w 4860902"/>
              <a:gd name="connsiteY0" fmla="*/ 0 h 751474"/>
              <a:gd name="connsiteX1" fmla="*/ 126656 w 4860902"/>
              <a:gd name="connsiteY1" fmla="*/ 0 h 751474"/>
              <a:gd name="connsiteX2" fmla="*/ 2230059 w 4860902"/>
              <a:gd name="connsiteY2" fmla="*/ 0 h 751474"/>
              <a:gd name="connsiteX3" fmla="*/ 4755289 w 4860902"/>
              <a:gd name="connsiteY3" fmla="*/ 0 h 751474"/>
              <a:gd name="connsiteX4" fmla="*/ 4860902 w 4860902"/>
              <a:gd name="connsiteY4" fmla="*/ 105613 h 751474"/>
              <a:gd name="connsiteX5" fmla="*/ 4860902 w 4860902"/>
              <a:gd name="connsiteY5" fmla="*/ 528052 h 751474"/>
              <a:gd name="connsiteX6" fmla="*/ 4755289 w 4860902"/>
              <a:gd name="connsiteY6" fmla="*/ 633665 h 751474"/>
              <a:gd name="connsiteX7" fmla="*/ 2230059 w 4860902"/>
              <a:gd name="connsiteY7" fmla="*/ 633665 h 751474"/>
              <a:gd name="connsiteX8" fmla="*/ 541321 w 4860902"/>
              <a:gd name="connsiteY8" fmla="*/ 633665 h 751474"/>
              <a:gd name="connsiteX9" fmla="*/ 459378 w 4860902"/>
              <a:gd name="connsiteY9" fmla="*/ 751474 h 751474"/>
              <a:gd name="connsiteX10" fmla="*/ 377434 w 4860902"/>
              <a:gd name="connsiteY10" fmla="*/ 633665 h 751474"/>
              <a:gd name="connsiteX11" fmla="*/ 126656 w 4860902"/>
              <a:gd name="connsiteY11" fmla="*/ 633665 h 751474"/>
              <a:gd name="connsiteX12" fmla="*/ 105614 w 4860902"/>
              <a:gd name="connsiteY12" fmla="*/ 633665 h 751474"/>
              <a:gd name="connsiteX13" fmla="*/ 8301 w 4860902"/>
              <a:gd name="connsiteY13" fmla="*/ 569161 h 751474"/>
              <a:gd name="connsiteX14" fmla="*/ 6 w 4860902"/>
              <a:gd name="connsiteY14" fmla="*/ 528077 h 751474"/>
              <a:gd name="connsiteX15" fmla="*/ 0 w 4860902"/>
              <a:gd name="connsiteY15" fmla="*/ 528052 h 751474"/>
              <a:gd name="connsiteX16" fmla="*/ 0 w 4860902"/>
              <a:gd name="connsiteY16" fmla="*/ 105613 h 751474"/>
              <a:gd name="connsiteX17" fmla="*/ 6 w 4860902"/>
              <a:gd name="connsiteY17" fmla="*/ 105588 h 751474"/>
              <a:gd name="connsiteX18" fmla="*/ 8301 w 4860902"/>
              <a:gd name="connsiteY18" fmla="*/ 64504 h 751474"/>
              <a:gd name="connsiteX19" fmla="*/ 105614 w 4860902"/>
              <a:gd name="connsiteY19" fmla="*/ 0 h 751474"/>
            </a:gdLst>
            <a:ahLst/>
            <a:cxnLst/>
            <a:rect l="l" t="t" r="r" b="b"/>
            <a:pathLst>
              <a:path w="4860902" h="751474">
                <a:moveTo>
                  <a:pt x="105614" y="0"/>
                </a:moveTo>
                <a:lnTo>
                  <a:pt x="126656" y="0"/>
                </a:lnTo>
                <a:lnTo>
                  <a:pt x="2230059" y="0"/>
                </a:lnTo>
                <a:lnTo>
                  <a:pt x="4755289" y="0"/>
                </a:lnTo>
                <a:cubicBezTo>
                  <a:pt x="4813617" y="0"/>
                  <a:pt x="4860902" y="47285"/>
                  <a:pt x="4860902" y="105613"/>
                </a:cubicBezTo>
                <a:lnTo>
                  <a:pt x="4860902" y="528052"/>
                </a:lnTo>
                <a:cubicBezTo>
                  <a:pt x="4860902" y="586380"/>
                  <a:pt x="4813617" y="633665"/>
                  <a:pt x="4755289" y="633665"/>
                </a:cubicBezTo>
                <a:lnTo>
                  <a:pt x="2230059" y="633665"/>
                </a:lnTo>
                <a:lnTo>
                  <a:pt x="541321" y="633665"/>
                </a:lnTo>
                <a:lnTo>
                  <a:pt x="459378" y="751474"/>
                </a:lnTo>
                <a:lnTo>
                  <a:pt x="377434" y="633665"/>
                </a:lnTo>
                <a:lnTo>
                  <a:pt x="126656" y="633665"/>
                </a:lnTo>
                <a:lnTo>
                  <a:pt x="105614" y="633665"/>
                </a:lnTo>
                <a:cubicBezTo>
                  <a:pt x="61868" y="633665"/>
                  <a:pt x="24334" y="607067"/>
                  <a:pt x="8301" y="569161"/>
                </a:cubicBezTo>
                <a:lnTo>
                  <a:pt x="6" y="528077"/>
                </a:lnTo>
                <a:lnTo>
                  <a:pt x="0" y="528052"/>
                </a:lnTo>
                <a:lnTo>
                  <a:pt x="0" y="105613"/>
                </a:lnTo>
                <a:lnTo>
                  <a:pt x="6" y="105588"/>
                </a:lnTo>
                <a:lnTo>
                  <a:pt x="8301" y="64504"/>
                </a:lnTo>
                <a:cubicBezTo>
                  <a:pt x="24334" y="26598"/>
                  <a:pt x="61868" y="0"/>
                  <a:pt x="105614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598312" y="1787691"/>
            <a:ext cx="4507752" cy="6336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雕像模型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62374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模型创建与导入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1" flipV="1">
            <a:off x="388788" y="233057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1" flipV="1">
            <a:off x="388788" y="440112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7" name="图片 16" descr="墙上挂着一幅画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697" y="2539163"/>
            <a:ext cx="4810596" cy="2897796"/>
          </a:xfrm>
          <a:prstGeom prst="rect">
            <a:avLst/>
          </a:prstGeom>
        </p:spPr>
      </p:pic>
      <p:pic>
        <p:nvPicPr>
          <p:cNvPr id="19" name="图片 18" descr="黑色的雕塑&#10;&#10;AI 生成的内容可能不正确。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783" y="2525441"/>
            <a:ext cx="2271149" cy="2884074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522864" y="5559231"/>
            <a:ext cx="4222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古墓模型承担了中心的任务</a:t>
            </a:r>
            <a:r>
              <a:rPr lang="en-US" altLang="zh-CN" dirty="0"/>
              <a:t>,</a:t>
            </a:r>
            <a:r>
              <a:rPr lang="zh-CN" altLang="en-US" dirty="0"/>
              <a:t>内部为空心放置了宝藏进一步强化</a:t>
            </a:r>
            <a:r>
              <a:rPr lang="en-US" altLang="zh-CN" dirty="0"/>
              <a:t>”</a:t>
            </a:r>
            <a:r>
              <a:rPr lang="zh-CN" altLang="en-US" dirty="0"/>
              <a:t>藏有宝藏的古代遗迹</a:t>
            </a:r>
            <a:r>
              <a:rPr lang="en-US" altLang="zh-CN" dirty="0"/>
              <a:t>”</a:t>
            </a:r>
            <a:r>
              <a:rPr lang="zh-CN" altLang="en-US" dirty="0"/>
              <a:t>这一概念</a:t>
            </a:r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7267989" y="5520688"/>
            <a:ext cx="4222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雕像放置于古墓模型后方</a:t>
            </a:r>
            <a:r>
              <a:rPr lang="en-US" altLang="zh-CN" dirty="0"/>
              <a:t>,</a:t>
            </a:r>
            <a:r>
              <a:rPr lang="zh-CN" altLang="en-US" dirty="0"/>
              <a:t>增加场景丰富度</a:t>
            </a:r>
            <a:r>
              <a:rPr lang="en-US" altLang="zh-CN" dirty="0"/>
              <a:t>,</a:t>
            </a:r>
            <a:r>
              <a:rPr lang="zh-CN" altLang="en-US" dirty="0"/>
              <a:t>同时表现出宝藏上方有</a:t>
            </a:r>
            <a:r>
              <a:rPr lang="en-US" altLang="zh-CN" dirty="0"/>
              <a:t>”</a:t>
            </a:r>
            <a:r>
              <a:rPr lang="zh-CN" altLang="en-US" dirty="0"/>
              <a:t>守护者</a:t>
            </a:r>
            <a:r>
              <a:rPr lang="en-US" altLang="zh-CN" dirty="0"/>
              <a:t>”</a:t>
            </a:r>
            <a:r>
              <a:rPr lang="zh-CN" altLang="en-US" dirty="0"/>
              <a:t>的视觉表现</a:t>
            </a:r>
            <a:endParaRPr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800000">
            <a:off x="2790678" y="1904944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00000">
            <a:off x="8246592" y="1904945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16000" y="2839456"/>
            <a:ext cx="11160000" cy="2520000"/>
          </a:xfrm>
          <a:prstGeom prst="rect">
            <a:avLst/>
          </a:prstGeom>
          <a:gradFill>
            <a:gsLst>
              <a:gs pos="41000">
                <a:schemeClr val="bg1">
                  <a:alpha val="100000"/>
                </a:schemeClr>
              </a:gs>
              <a:gs pos="79000">
                <a:schemeClr val="bg1">
                  <a:lumMod val="95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>
            <a:off x="516000" y="2839456"/>
            <a:ext cx="11160000" cy="0"/>
          </a:xfrm>
          <a:prstGeom prst="line">
            <a:avLst/>
          </a:prstGeom>
          <a:noFill/>
          <a:ln w="19050" cap="sq">
            <a:solidFill>
              <a:schemeClr val="accent1"/>
            </a:solidFill>
            <a:miter/>
            <a:tailEnd type="none"/>
          </a:ln>
        </p:spPr>
      </p:cxnSp>
      <p:sp>
        <p:nvSpPr>
          <p:cNvPr id="7" name="标题 1"/>
          <p:cNvSpPr txBox="1"/>
          <p:nvPr/>
        </p:nvSpPr>
        <p:spPr>
          <a:xfrm>
            <a:off x="1021693" y="3121271"/>
            <a:ext cx="4680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光源类型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21693" y="3731555"/>
            <a:ext cx="4680000" cy="17422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方向光：模拟月光，提供整体的冷白色光照，营造神秘氛围。
点光源：使用红光和绿光的点光源，增强场景的色彩对比和科幻感。
聚光灯：实现手电筒的动态聚光效果，增强用户的探索体验。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77607" y="3121271"/>
            <a:ext cx="4680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关键公式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477607" y="3731555"/>
            <a:ext cx="4680000" cy="17422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冯氏光照模型：
点光源衰减公式：</a:t>
            </a:r>
            <a:r>
              <a:rPr kumimoji="1" lang="en-US" altLang="zh-CN" sz="110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
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800000">
            <a:off x="8668622" y="2220870"/>
            <a:ext cx="720000" cy="4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800000">
            <a:off x="3212708" y="2220869"/>
            <a:ext cx="720000" cy="4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62374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光照与材质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1" flipV="1">
            <a:off x="388788" y="233057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1" flipV="1">
            <a:off x="388788" y="440112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52205" y="1770729"/>
            <a:ext cx="11160000" cy="2520000"/>
          </a:xfrm>
          <a:prstGeom prst="rect">
            <a:avLst/>
          </a:prstGeom>
          <a:gradFill>
            <a:gsLst>
              <a:gs pos="41000">
                <a:schemeClr val="bg1">
                  <a:alpha val="100000"/>
                </a:schemeClr>
              </a:gs>
              <a:gs pos="79000">
                <a:schemeClr val="bg1">
                  <a:lumMod val="95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>
            <a:off x="452205" y="1770729"/>
            <a:ext cx="11160000" cy="0"/>
          </a:xfrm>
          <a:prstGeom prst="line">
            <a:avLst/>
          </a:prstGeom>
          <a:noFill/>
          <a:ln w="19050" cap="sq">
            <a:solidFill>
              <a:schemeClr val="accent1"/>
            </a:solidFill>
            <a:miter/>
            <a:tailEnd type="none"/>
          </a:ln>
        </p:spPr>
      </p:cxnSp>
      <p:sp>
        <p:nvSpPr>
          <p:cNvPr id="7" name="标题 1"/>
          <p:cNvSpPr txBox="1"/>
          <p:nvPr/>
        </p:nvSpPr>
        <p:spPr>
          <a:xfrm>
            <a:off x="-475409" y="1811665"/>
            <a:ext cx="4680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发光立方体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421072" y="1720071"/>
            <a:ext cx="4680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手电筒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62374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光照与材质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1" flipV="1">
            <a:off x="388788" y="233057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1" flipV="1">
            <a:off x="388788" y="440112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7" name="图片 16" descr="图片包含 室内, 房间, 建筑, 火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2" y="2172702"/>
            <a:ext cx="3666803" cy="2737514"/>
          </a:xfrm>
          <a:prstGeom prst="rect">
            <a:avLst/>
          </a:prstGeom>
        </p:spPr>
      </p:pic>
      <p:pic>
        <p:nvPicPr>
          <p:cNvPr id="19" name="图片 18" descr="石头砖墙&#10;&#10;AI 生成的内容可能不正确。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8880" y="2172702"/>
            <a:ext cx="3743325" cy="2737514"/>
          </a:xfrm>
          <a:prstGeom prst="rect">
            <a:avLst/>
          </a:prstGeom>
        </p:spPr>
      </p:pic>
      <p:sp>
        <p:nvSpPr>
          <p:cNvPr id="21" name="标题 1"/>
          <p:cNvSpPr txBox="1"/>
          <p:nvPr/>
        </p:nvSpPr>
        <p:spPr>
          <a:xfrm>
            <a:off x="3554407" y="1790076"/>
            <a:ext cx="4680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b="1" dirty="0"/>
              <a:t>月光</a:t>
            </a:r>
            <a:endParaRPr kumimoji="1" lang="zh-CN" altLang="en-US" b="1" dirty="0"/>
          </a:p>
        </p:txBody>
      </p:sp>
      <p:sp>
        <p:nvSpPr>
          <p:cNvPr id="22" name="标题 1"/>
          <p:cNvSpPr txBox="1"/>
          <p:nvPr/>
        </p:nvSpPr>
        <p:spPr>
          <a:xfrm rot="1800000">
            <a:off x="5312585" y="1108390"/>
            <a:ext cx="720000" cy="4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01</a:t>
            </a:r>
            <a:endParaRPr kumimoji="1" lang="zh-CN" altLang="en-US" dirty="0"/>
          </a:p>
        </p:txBody>
      </p:sp>
      <p:pic>
        <p:nvPicPr>
          <p:cNvPr id="24" name="图片 23" descr="夜晚的月亮&#10;&#10;AI 生成的内容可能不正确。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005" y="2172702"/>
            <a:ext cx="3666804" cy="276050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2205" y="5092248"/>
            <a:ext cx="2964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发光立方体增加光线层次</a:t>
            </a:r>
            <a:r>
              <a:rPr lang="en-US" altLang="zh-CN" dirty="0"/>
              <a:t>,</a:t>
            </a:r>
            <a:r>
              <a:rPr lang="zh-CN" altLang="en-US" dirty="0"/>
              <a:t>补足月光亮度不够的问题</a:t>
            </a:r>
            <a:r>
              <a:rPr lang="en-US" altLang="zh-CN" dirty="0"/>
              <a:t>,</a:t>
            </a:r>
            <a:r>
              <a:rPr lang="zh-CN" altLang="en-US" dirty="0"/>
              <a:t>同时提供科幻感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384583" y="5160335"/>
            <a:ext cx="3019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月光给地图作为基础照明</a:t>
            </a:r>
            <a:r>
              <a:rPr lang="en-US" altLang="zh-CN" dirty="0"/>
              <a:t>,</a:t>
            </a:r>
            <a:r>
              <a:rPr lang="zh-CN" altLang="en-US" dirty="0"/>
              <a:t>保证了基本的亮度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251248" y="5112699"/>
            <a:ext cx="30196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手电光增加沉浸感</a:t>
            </a:r>
            <a:r>
              <a:rPr lang="en-US" altLang="zh-CN" dirty="0"/>
              <a:t>,</a:t>
            </a:r>
            <a:r>
              <a:rPr lang="zh-CN" altLang="en-US" dirty="0"/>
              <a:t>让用户体验到真正探索遗迹的感觉</a:t>
            </a:r>
            <a:r>
              <a:rPr lang="en-US" altLang="zh-CN" dirty="0"/>
              <a:t>,</a:t>
            </a:r>
            <a:r>
              <a:rPr lang="zh-CN" altLang="en-US" dirty="0"/>
              <a:t>同时补足暗部照明不足的问题</a:t>
            </a: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8559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9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实验结果展示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84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6182419" y="1966959"/>
            <a:ext cx="4710" cy="3529601"/>
          </a:xfrm>
          <a:prstGeom prst="line">
            <a:avLst/>
          </a:prstGeom>
          <a:noFill/>
          <a:ln w="9525" cap="sq">
            <a:solidFill>
              <a:schemeClr val="tx2">
                <a:alpha val="100000"/>
              </a:schemeClr>
            </a:solidFill>
            <a:miter/>
          </a:ln>
        </p:spPr>
      </p:cxnSp>
      <p:sp>
        <p:nvSpPr>
          <p:cNvPr id="4" name="标题 1"/>
          <p:cNvSpPr txBox="1"/>
          <p:nvPr/>
        </p:nvSpPr>
        <p:spPr>
          <a:xfrm>
            <a:off x="5861414" y="2704293"/>
            <a:ext cx="642010" cy="64201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861414" y="1324949"/>
            <a:ext cx="642010" cy="64201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861414" y="3912503"/>
            <a:ext cx="642010" cy="64201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861414" y="5365909"/>
            <a:ext cx="642010" cy="64201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014689" y="5519184"/>
            <a:ext cx="335460" cy="33546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003403" y="1466912"/>
            <a:ext cx="358032" cy="35808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998783" y="2852217"/>
            <a:ext cx="367272" cy="346162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018611" y="4074985"/>
            <a:ext cx="327616" cy="317047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30477" y="1761197"/>
            <a:ext cx="4966223" cy="9167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8138" y="2847775"/>
            <a:ext cx="4966223" cy="9167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0" y="6670040"/>
            <a:ext cx="12192000" cy="187960"/>
          </a:xfrm>
          <a:custGeom>
            <a:avLst/>
            <a:gdLst>
              <a:gd name="connsiteX0" fmla="*/ 0 w 12192000"/>
              <a:gd name="connsiteY0" fmla="*/ 0 h 276447"/>
              <a:gd name="connsiteX1" fmla="*/ 12192000 w 12192000"/>
              <a:gd name="connsiteY1" fmla="*/ 0 h 276447"/>
              <a:gd name="connsiteX2" fmla="*/ 12192000 w 12192000"/>
              <a:gd name="connsiteY2" fmla="*/ 276447 h 276447"/>
              <a:gd name="connsiteX3" fmla="*/ 0 w 12192000"/>
              <a:gd name="connsiteY3" fmla="*/ 276447 h 276447"/>
            </a:gdLst>
            <a:ahLst/>
            <a:cxnLst/>
            <a:rect l="l" t="t" r="r" b="b"/>
            <a:pathLst>
              <a:path w="12192000" h="276447">
                <a:moveTo>
                  <a:pt x="0" y="0"/>
                </a:moveTo>
                <a:lnTo>
                  <a:pt x="12192000" y="0"/>
                </a:lnTo>
                <a:lnTo>
                  <a:pt x="12192000" y="276447"/>
                </a:lnTo>
                <a:lnTo>
                  <a:pt x="0" y="27644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62374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场景总览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1" flipV="1">
            <a:off x="388788" y="233057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5400000" flipH="1" flipV="1">
            <a:off x="388788" y="440112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5" name="图片 24" descr="黑暗中的卫星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20" y="1727699"/>
            <a:ext cx="5101494" cy="3748974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2209311" y="1324949"/>
            <a:ext cx="1212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远景总览</a:t>
            </a:r>
            <a:endParaRPr lang="zh-CN" altLang="en-US" b="1" dirty="0"/>
          </a:p>
        </p:txBody>
      </p:sp>
      <p:sp>
        <p:nvSpPr>
          <p:cNvPr id="27" name="文本框 26"/>
          <p:cNvSpPr txBox="1"/>
          <p:nvPr/>
        </p:nvSpPr>
        <p:spPr>
          <a:xfrm>
            <a:off x="8943415" y="1292389"/>
            <a:ext cx="1212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宝藏近景</a:t>
            </a:r>
            <a:endParaRPr lang="zh-CN" altLang="en-US" b="1" dirty="0"/>
          </a:p>
        </p:txBody>
      </p:sp>
      <p:pic>
        <p:nvPicPr>
          <p:cNvPr id="29" name="图片 28" descr="房间里的石头建筑&#10;&#10;AI 生成的内容可能不正确。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477" y="1721752"/>
            <a:ext cx="5036267" cy="3772413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058588" y="5494165"/>
            <a:ext cx="2977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从高处俯瞰整个遗迹</a:t>
            </a:r>
            <a:r>
              <a:rPr lang="en-US" altLang="zh-CN" dirty="0"/>
              <a:t>,</a:t>
            </a:r>
            <a:r>
              <a:rPr lang="zh-CN" altLang="en-US" dirty="0"/>
              <a:t>能非常明显的看到视觉中心处的宝藏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7586386" y="5592590"/>
            <a:ext cx="33244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宝藏近景有排列整齐的雕像和宝剑</a:t>
            </a:r>
            <a:r>
              <a:rPr lang="en-US" altLang="zh-CN" dirty="0"/>
              <a:t>,</a:t>
            </a:r>
            <a:r>
              <a:rPr lang="zh-CN" altLang="en-US" dirty="0"/>
              <a:t>为宝藏增添一丝神秘感和庄重感</a:t>
            </a:r>
            <a:endParaRPr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26883" y="1484525"/>
            <a:ext cx="7905750" cy="25866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谢谢大家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565780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0211" y="516852"/>
            <a:ext cx="3908087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71514" y="7049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69994" y="4308035"/>
            <a:ext cx="4967206" cy="47264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5240" cap="sq">
            <a:solidFill>
              <a:schemeClr val="accent1">
                <a:alpha val="100000"/>
              </a:schemeClr>
            </a:solidFill>
            <a:miter/>
          </a:ln>
          <a:effectLst>
            <a:outerShdw blurRad="152400" dist="45720" dir="2699995" algn="tl" rotWithShape="0">
              <a:schemeClr val="accent1">
                <a:alpha val="50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57667" y="4254077"/>
            <a:ext cx="4576334" cy="57914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3500000" scaled="0"/>
          </a:gradFill>
          <a:ln w="7620" cap="sq">
            <a:solidFill>
              <a:schemeClr val="bg1">
                <a:alpha val="100000"/>
              </a:schemeClr>
            </a:solidFill>
            <a:miter/>
          </a:ln>
          <a:effectLst>
            <a:outerShdw blurRad="88900" dist="88900" dir="2700000" algn="tl" rotWithShape="0">
              <a:schemeClr val="accent1">
                <a:lumMod val="50000"/>
                <a:alpha val="44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79262" y="4393314"/>
            <a:ext cx="296153" cy="296153"/>
          </a:xfrm>
          <a:prstGeom prst="ellipse">
            <a:avLst/>
          </a:prstGeom>
          <a:gradFill>
            <a:gsLst>
              <a:gs pos="34000">
                <a:schemeClr val="accent3">
                  <a:lumMod val="75000"/>
                </a:schemeClr>
              </a:gs>
              <a:gs pos="100000">
                <a:schemeClr val="accent3"/>
              </a:gs>
            </a:gsLst>
            <a:lin ang="2700000" scaled="0"/>
          </a:gradFill>
          <a:ln w="11430" cap="sq">
            <a:solidFill>
              <a:schemeClr val="bg1"/>
            </a:solidFill>
            <a:miter/>
          </a:ln>
          <a:effectLst>
            <a:outerShdw blurRad="121920" dist="45720" dir="2699995" algn="tl" rotWithShape="0">
              <a:schemeClr val="accent1">
                <a:alpha val="52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21436" y="4405152"/>
            <a:ext cx="1023952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主讲人：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234477" y="4405152"/>
            <a:ext cx="887681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时间：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120900" y="4422140"/>
            <a:ext cx="1054735" cy="26797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第二小组</a:t>
            </a:r>
            <a:endParaRPr kumimoji="1" lang="zh-CN" altLang="en-US" sz="2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OPPOSans R" panose="00020600040101010101" charset="-122"/>
              <a:ea typeface="OPPOSans R" panose="00020600040101010101" charset="-122"/>
              <a:cs typeface="OPPOSans R" panose="00020600040101010101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3935976" y="4417852"/>
            <a:ext cx="1015083" cy="2515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2025.5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2895600"/>
          </a:xfrm>
          <a:prstGeom prst="rect">
            <a:avLst/>
          </a:prstGeom>
          <a:gradFill>
            <a:gsLst>
              <a:gs pos="10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946580" y="4791978"/>
            <a:ext cx="743924" cy="375557"/>
          </a:xfrm>
          <a:prstGeom prst="roundRect">
            <a:avLst>
              <a:gd name="adj" fmla="val 21498"/>
            </a:avLst>
          </a:prstGeom>
          <a:solidFill>
            <a:schemeClr val="accent1"/>
          </a:solidFill>
          <a:ln w="22225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7362593" y="4939825"/>
            <a:ext cx="146698" cy="194126"/>
          </a:xfrm>
          <a:custGeom>
            <a:avLst/>
            <a:gdLst>
              <a:gd name="connsiteX0" fmla="*/ 16555 w 109676"/>
              <a:gd name="connsiteY0" fmla="*/ 21907 h 145133"/>
              <a:gd name="connsiteX1" fmla="*/ 93444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16555" y="21907"/>
                </a:moveTo>
                <a:cubicBezTo>
                  <a:pt x="59020" y="21907"/>
                  <a:pt x="93444" y="67460"/>
                  <a:pt x="93444" y="123653"/>
                </a:cubicBezTo>
              </a:path>
            </a:pathLst>
          </a:custGeom>
          <a:noFill/>
          <a:ln w="25400" cap="flat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7362593" y="4825561"/>
            <a:ext cx="146698" cy="194126"/>
          </a:xfrm>
          <a:custGeom>
            <a:avLst/>
            <a:gdLst>
              <a:gd name="connsiteX0" fmla="*/ 93444 w 109676"/>
              <a:gd name="connsiteY0" fmla="*/ 21907 h 145133"/>
              <a:gd name="connsiteX1" fmla="*/ 16555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93444" y="21907"/>
                </a:moveTo>
                <a:cubicBezTo>
                  <a:pt x="50979" y="21907"/>
                  <a:pt x="16555" y="67460"/>
                  <a:pt x="16555" y="123653"/>
                </a:cubicBezTo>
              </a:path>
            </a:pathLst>
          </a:custGeom>
          <a:noFill/>
          <a:ln w="25400" cap="flat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50686" y="1388091"/>
            <a:ext cx="6088742" cy="5469909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>
            <a:outerShdw blurRad="1905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828617" y="2225954"/>
            <a:ext cx="2228522" cy="6707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实验目的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1296275" y="2315034"/>
            <a:ext cx="492575" cy="492575"/>
          </a:xfrm>
          <a:prstGeom prst="ellipse">
            <a:avLst/>
          </a:pr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86785" y="2339305"/>
            <a:ext cx="511555" cy="4440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634986" y="2225954"/>
            <a:ext cx="2228522" cy="6707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场景构思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4102644" y="2315034"/>
            <a:ext cx="492575" cy="492575"/>
          </a:xfrm>
          <a:prstGeom prst="ellipse">
            <a:avLst/>
          </a:prstGeom>
          <a:solidFill>
            <a:schemeClr val="accent2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093154" y="2339305"/>
            <a:ext cx="511555" cy="4440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236749" y="1388091"/>
            <a:ext cx="4991266" cy="14465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目录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547118" y="2233582"/>
            <a:ext cx="2436752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CONTENTS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828617" y="3173607"/>
            <a:ext cx="2228522" cy="6707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实验环境与工具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1296275" y="3262687"/>
            <a:ext cx="492575" cy="492575"/>
          </a:xfrm>
          <a:prstGeom prst="ellipse">
            <a:avLst/>
          </a:pr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86785" y="3286958"/>
            <a:ext cx="511555" cy="4440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102644" y="3262687"/>
            <a:ext cx="492575" cy="492575"/>
          </a:xfrm>
          <a:prstGeom prst="ellipse">
            <a:avLst/>
          </a:prstGeom>
          <a:solidFill>
            <a:schemeClr val="accent2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093154" y="3286958"/>
            <a:ext cx="511555" cy="4440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634986" y="3173607"/>
            <a:ext cx="2228522" cy="6707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实验内容与实现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828617" y="4121260"/>
            <a:ext cx="2228522" cy="6707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实验结果展示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1296275" y="4210340"/>
            <a:ext cx="492575" cy="492575"/>
          </a:xfrm>
          <a:prstGeom prst="ellipse">
            <a:avLst/>
          </a:pr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286785" y="4234611"/>
            <a:ext cx="511555" cy="4440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102644" y="4210340"/>
            <a:ext cx="492575" cy="492575"/>
          </a:xfrm>
          <a:prstGeom prst="ellipse">
            <a:avLst/>
          </a:prstGeom>
          <a:solidFill>
            <a:schemeClr val="accent2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4093154" y="4234611"/>
            <a:ext cx="511555" cy="4440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06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634986" y="4121260"/>
            <a:ext cx="2228522" cy="6707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致谢页</a:t>
            </a:r>
            <a:endParaRPr kumimoji="1" lang="zh-CN" altLang="en-US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34" name="标题 1"/>
          <p:cNvSpPr txBox="1"/>
          <p:nvPr/>
        </p:nvSpPr>
        <p:spPr>
          <a:xfrm rot="16200000">
            <a:off x="7199305" y="4828775"/>
            <a:ext cx="45719" cy="301962"/>
          </a:xfrm>
          <a:custGeom>
            <a:avLst/>
            <a:gdLst>
              <a:gd name="connsiteX0" fmla="*/ 16555 w 32718"/>
              <a:gd name="connsiteY0" fmla="*/ 21907 h 470768"/>
              <a:gd name="connsiteX1" fmla="*/ 16555 w 32718"/>
              <a:gd name="connsiteY1" fmla="*/ 449331 h 470768"/>
            </a:gdLst>
            <a:ahLst/>
            <a:cxnLst/>
            <a:rect l="l" t="t" r="r" b="b"/>
            <a:pathLst>
              <a:path w="32718" h="470768">
                <a:moveTo>
                  <a:pt x="16555" y="21907"/>
                </a:moveTo>
                <a:lnTo>
                  <a:pt x="16555" y="449331"/>
                </a:lnTo>
              </a:path>
            </a:pathLst>
          </a:custGeom>
          <a:noFill/>
          <a:ln w="25400" cap="flat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8559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9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实验目的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84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60400" y="1538161"/>
            <a:ext cx="3460455" cy="4199313"/>
          </a:xfrm>
          <a:prstGeom prst="roundRect">
            <a:avLst>
              <a:gd name="adj" fmla="val 2269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81000" dist="127000" dir="2700000" algn="tl" rotWithShape="0">
              <a:schemeClr val="tx1">
                <a:lumMod val="85000"/>
                <a:lumOff val="15000"/>
                <a:alpha val="15000"/>
              </a:schemeClr>
            </a:outerShdw>
          </a:effectLst>
        </p:spPr>
        <p:txBody>
          <a:bodyPr vert="horz" wrap="square" lIns="38102" tIns="38102" rIns="38102" bIns="3810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844315" y="2825472"/>
            <a:ext cx="3092623" cy="25840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通过原创模型构建，如雕像、古墓等，掌握三维建模的基本方法和技巧，提升建模能力。
使用Blender等工具调整模型材质，确保模型在渲染时具有逼真的视觉效果。</a:t>
            </a: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4358092" y="1538161"/>
            <a:ext cx="3461786" cy="4199313"/>
          </a:xfrm>
          <a:prstGeom prst="roundRect">
            <a:avLst>
              <a:gd name="adj" fmla="val 2269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81000" dist="127000" dir="2700000" algn="tl" rotWithShape="0">
              <a:schemeClr val="tx1">
                <a:lumMod val="85000"/>
                <a:lumOff val="15000"/>
                <a:alpha val="15000"/>
              </a:schemeClr>
            </a:outerShdw>
          </a:effectLst>
        </p:spPr>
        <p:txBody>
          <a:bodyPr vert="horz" wrap="square" lIns="38102" tIns="38102" rIns="38102" bIns="3810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4358092" y="1526926"/>
            <a:ext cx="3461786" cy="1100614"/>
          </a:xfrm>
          <a:custGeom>
            <a:avLst/>
            <a:gdLst>
              <a:gd name="T0" fmla="*/ 2147483646 w 21600"/>
              <a:gd name="T1" fmla="*/ 1893004841 h 21600"/>
              <a:gd name="T2" fmla="*/ 2147483646 w 21600"/>
              <a:gd name="T3" fmla="*/ 1893004841 h 21600"/>
              <a:gd name="T4" fmla="*/ 2147483646 w 21600"/>
              <a:gd name="T5" fmla="*/ 1893004841 h 21600"/>
              <a:gd name="T6" fmla="*/ 2147483646 w 21600"/>
              <a:gd name="T7" fmla="*/ 189300484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/>
            <a:rect l="0" t="0" r="r" b="b"/>
            <a:pathLst>
              <a:path w="21600" h="21600" extrusionOk="0">
                <a:moveTo>
                  <a:pt x="749" y="0"/>
                </a:moveTo>
                <a:lnTo>
                  <a:pt x="20851" y="0"/>
                </a:lnTo>
                <a:cubicBezTo>
                  <a:pt x="20959" y="0"/>
                  <a:pt x="21039" y="0"/>
                  <a:pt x="21108" y="21"/>
                </a:cubicBezTo>
                <a:cubicBezTo>
                  <a:pt x="21177" y="42"/>
                  <a:pt x="21233" y="83"/>
                  <a:pt x="21291" y="167"/>
                </a:cubicBezTo>
                <a:cubicBezTo>
                  <a:pt x="21354" y="272"/>
                  <a:pt x="21411" y="438"/>
                  <a:pt x="21457" y="649"/>
                </a:cubicBezTo>
                <a:cubicBezTo>
                  <a:pt x="21504" y="861"/>
                  <a:pt x="21540" y="1118"/>
                  <a:pt x="21563" y="1406"/>
                </a:cubicBezTo>
                <a:cubicBezTo>
                  <a:pt x="21582" y="1670"/>
                  <a:pt x="21591" y="1925"/>
                  <a:pt x="21595" y="2239"/>
                </a:cubicBezTo>
                <a:cubicBezTo>
                  <a:pt x="21600" y="2552"/>
                  <a:pt x="21600" y="2924"/>
                  <a:pt x="21600" y="3420"/>
                </a:cubicBezTo>
                <a:lnTo>
                  <a:pt x="21600" y="21600"/>
                </a:lnTo>
                <a:lnTo>
                  <a:pt x="0" y="21585"/>
                </a:lnTo>
                <a:lnTo>
                  <a:pt x="0" y="3405"/>
                </a:lnTo>
                <a:cubicBezTo>
                  <a:pt x="0" y="2917"/>
                  <a:pt x="0" y="2549"/>
                  <a:pt x="5" y="2237"/>
                </a:cubicBezTo>
                <a:cubicBezTo>
                  <a:pt x="9" y="1925"/>
                  <a:pt x="18" y="1670"/>
                  <a:pt x="37" y="1406"/>
                </a:cubicBezTo>
                <a:cubicBezTo>
                  <a:pt x="60" y="1118"/>
                  <a:pt x="96" y="861"/>
                  <a:pt x="143" y="649"/>
                </a:cubicBezTo>
                <a:cubicBezTo>
                  <a:pt x="189" y="438"/>
                  <a:pt x="246" y="272"/>
                  <a:pt x="309" y="167"/>
                </a:cubicBezTo>
                <a:cubicBezTo>
                  <a:pt x="367" y="83"/>
                  <a:pt x="423" y="42"/>
                  <a:pt x="492" y="21"/>
                </a:cubicBezTo>
                <a:cubicBezTo>
                  <a:pt x="561" y="0"/>
                  <a:pt x="643" y="0"/>
                  <a:pt x="752" y="0"/>
                </a:cubicBezTo>
                <a:lnTo>
                  <a:pt x="749" y="0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4542673" y="2825470"/>
            <a:ext cx="3092623" cy="25840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学习多光源设计，包括方向光、点光源、聚光灯等，掌握光照模型的应用。
通过光照渲染提升场景的真实感，使古代遗迹场景更具神秘感和科幻感。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4542673" y="1564633"/>
            <a:ext cx="3092623" cy="102520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光照渲染技术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8057114" y="1538161"/>
            <a:ext cx="3461786" cy="4199313"/>
          </a:xfrm>
          <a:prstGeom prst="roundRect">
            <a:avLst>
              <a:gd name="adj" fmla="val 2269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81000" dist="127000" dir="2700000" algn="tl" rotWithShape="0">
              <a:schemeClr val="tx1">
                <a:lumMod val="85000"/>
                <a:lumOff val="15000"/>
                <a:alpha val="15000"/>
              </a:schemeClr>
            </a:outerShdw>
          </a:effectLst>
        </p:spPr>
        <p:txBody>
          <a:bodyPr vert="horz" wrap="square" lIns="38102" tIns="38102" rIns="38102" bIns="3810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8241695" y="2825470"/>
            <a:ext cx="3092623" cy="25840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开发用户交互功能，如键盘控制相机移动、鼠标控制视角旋转等，提升用户体验。
实现光照切换等交互功能，增强场景的动态效果和可玩性。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8053792" y="1526926"/>
            <a:ext cx="3461786" cy="1100614"/>
          </a:xfrm>
          <a:custGeom>
            <a:avLst/>
            <a:gdLst>
              <a:gd name="T0" fmla="*/ 2147483646 w 21600"/>
              <a:gd name="T1" fmla="*/ 1893004841 h 21600"/>
              <a:gd name="T2" fmla="*/ 2147483646 w 21600"/>
              <a:gd name="T3" fmla="*/ 1893004841 h 21600"/>
              <a:gd name="T4" fmla="*/ 2147483646 w 21600"/>
              <a:gd name="T5" fmla="*/ 1893004841 h 21600"/>
              <a:gd name="T6" fmla="*/ 2147483646 w 21600"/>
              <a:gd name="T7" fmla="*/ 189300484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/>
            <a:rect l="0" t="0" r="r" b="b"/>
            <a:pathLst>
              <a:path w="21600" h="21600" extrusionOk="0">
                <a:moveTo>
                  <a:pt x="749" y="0"/>
                </a:moveTo>
                <a:lnTo>
                  <a:pt x="20851" y="0"/>
                </a:lnTo>
                <a:cubicBezTo>
                  <a:pt x="20959" y="0"/>
                  <a:pt x="21039" y="0"/>
                  <a:pt x="21108" y="21"/>
                </a:cubicBezTo>
                <a:cubicBezTo>
                  <a:pt x="21177" y="42"/>
                  <a:pt x="21233" y="83"/>
                  <a:pt x="21291" y="167"/>
                </a:cubicBezTo>
                <a:cubicBezTo>
                  <a:pt x="21354" y="272"/>
                  <a:pt x="21411" y="438"/>
                  <a:pt x="21457" y="649"/>
                </a:cubicBezTo>
                <a:cubicBezTo>
                  <a:pt x="21504" y="861"/>
                  <a:pt x="21540" y="1118"/>
                  <a:pt x="21563" y="1406"/>
                </a:cubicBezTo>
                <a:cubicBezTo>
                  <a:pt x="21582" y="1670"/>
                  <a:pt x="21591" y="1925"/>
                  <a:pt x="21595" y="2239"/>
                </a:cubicBezTo>
                <a:cubicBezTo>
                  <a:pt x="21600" y="2552"/>
                  <a:pt x="21600" y="2924"/>
                  <a:pt x="21600" y="3420"/>
                </a:cubicBezTo>
                <a:lnTo>
                  <a:pt x="21600" y="21600"/>
                </a:lnTo>
                <a:lnTo>
                  <a:pt x="0" y="21585"/>
                </a:lnTo>
                <a:lnTo>
                  <a:pt x="0" y="3405"/>
                </a:lnTo>
                <a:cubicBezTo>
                  <a:pt x="0" y="2917"/>
                  <a:pt x="0" y="2549"/>
                  <a:pt x="5" y="2237"/>
                </a:cubicBezTo>
                <a:cubicBezTo>
                  <a:pt x="9" y="1925"/>
                  <a:pt x="18" y="1670"/>
                  <a:pt x="37" y="1406"/>
                </a:cubicBezTo>
                <a:cubicBezTo>
                  <a:pt x="60" y="1118"/>
                  <a:pt x="96" y="861"/>
                  <a:pt x="143" y="649"/>
                </a:cubicBezTo>
                <a:cubicBezTo>
                  <a:pt x="189" y="438"/>
                  <a:pt x="246" y="272"/>
                  <a:pt x="309" y="167"/>
                </a:cubicBezTo>
                <a:cubicBezTo>
                  <a:pt x="367" y="83"/>
                  <a:pt x="423" y="42"/>
                  <a:pt x="492" y="21"/>
                </a:cubicBezTo>
                <a:cubicBezTo>
                  <a:pt x="561" y="0"/>
                  <a:pt x="643" y="0"/>
                  <a:pt x="752" y="0"/>
                </a:cubicBezTo>
                <a:lnTo>
                  <a:pt x="749" y="0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8241695" y="1564633"/>
            <a:ext cx="3092623" cy="102520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交互开发技术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649692" y="1526926"/>
            <a:ext cx="3461786" cy="1100614"/>
          </a:xfrm>
          <a:custGeom>
            <a:avLst/>
            <a:gdLst>
              <a:gd name="T0" fmla="*/ 2147483646 w 21600"/>
              <a:gd name="T1" fmla="*/ 1893004841 h 21600"/>
              <a:gd name="T2" fmla="*/ 2147483646 w 21600"/>
              <a:gd name="T3" fmla="*/ 1893004841 h 21600"/>
              <a:gd name="T4" fmla="*/ 2147483646 w 21600"/>
              <a:gd name="T5" fmla="*/ 1893004841 h 21600"/>
              <a:gd name="T6" fmla="*/ 2147483646 w 21600"/>
              <a:gd name="T7" fmla="*/ 189300484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/>
            <a:rect l="0" t="0" r="r" b="b"/>
            <a:pathLst>
              <a:path w="21600" h="21600" extrusionOk="0">
                <a:moveTo>
                  <a:pt x="749" y="0"/>
                </a:moveTo>
                <a:lnTo>
                  <a:pt x="20851" y="0"/>
                </a:lnTo>
                <a:cubicBezTo>
                  <a:pt x="20959" y="0"/>
                  <a:pt x="21039" y="0"/>
                  <a:pt x="21108" y="21"/>
                </a:cubicBezTo>
                <a:cubicBezTo>
                  <a:pt x="21177" y="42"/>
                  <a:pt x="21233" y="83"/>
                  <a:pt x="21291" y="167"/>
                </a:cubicBezTo>
                <a:cubicBezTo>
                  <a:pt x="21354" y="272"/>
                  <a:pt x="21411" y="438"/>
                  <a:pt x="21457" y="649"/>
                </a:cubicBezTo>
                <a:cubicBezTo>
                  <a:pt x="21504" y="861"/>
                  <a:pt x="21540" y="1118"/>
                  <a:pt x="21563" y="1406"/>
                </a:cubicBezTo>
                <a:cubicBezTo>
                  <a:pt x="21582" y="1670"/>
                  <a:pt x="21591" y="1925"/>
                  <a:pt x="21595" y="2239"/>
                </a:cubicBezTo>
                <a:cubicBezTo>
                  <a:pt x="21600" y="2552"/>
                  <a:pt x="21600" y="2924"/>
                  <a:pt x="21600" y="3420"/>
                </a:cubicBezTo>
                <a:lnTo>
                  <a:pt x="21600" y="21600"/>
                </a:lnTo>
                <a:lnTo>
                  <a:pt x="0" y="21585"/>
                </a:lnTo>
                <a:lnTo>
                  <a:pt x="0" y="3405"/>
                </a:lnTo>
                <a:cubicBezTo>
                  <a:pt x="0" y="2917"/>
                  <a:pt x="0" y="2549"/>
                  <a:pt x="5" y="2237"/>
                </a:cubicBezTo>
                <a:cubicBezTo>
                  <a:pt x="9" y="1925"/>
                  <a:pt x="18" y="1670"/>
                  <a:pt x="37" y="1406"/>
                </a:cubicBezTo>
                <a:cubicBezTo>
                  <a:pt x="60" y="1118"/>
                  <a:pt x="96" y="861"/>
                  <a:pt x="143" y="649"/>
                </a:cubicBezTo>
                <a:cubicBezTo>
                  <a:pt x="189" y="438"/>
                  <a:pt x="246" y="272"/>
                  <a:pt x="309" y="167"/>
                </a:cubicBezTo>
                <a:cubicBezTo>
                  <a:pt x="367" y="83"/>
                  <a:pt x="423" y="42"/>
                  <a:pt x="492" y="21"/>
                </a:cubicBezTo>
                <a:cubicBezTo>
                  <a:pt x="561" y="0"/>
                  <a:pt x="643" y="0"/>
                  <a:pt x="752" y="0"/>
                </a:cubicBezTo>
                <a:lnTo>
                  <a:pt x="749" y="0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844315" y="1564633"/>
            <a:ext cx="3092623" cy="102520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三维建模技术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62374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掌握三维建模与渲染技术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 flipH="1" flipV="1">
            <a:off x="388788" y="233057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388788" y="440112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8559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9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场景构思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84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1326" y="2385853"/>
            <a:ext cx="12189349" cy="2893464"/>
          </a:xfrm>
          <a:custGeom>
            <a:avLst/>
            <a:gdLst>
              <a:gd name="connsiteX0" fmla="*/ 0 w 10982426"/>
              <a:gd name="connsiteY0" fmla="*/ 1512066 h 2700646"/>
              <a:gd name="connsiteX1" fmla="*/ 1867301 w 10982426"/>
              <a:gd name="connsiteY1" fmla="*/ 2647847 h 2700646"/>
              <a:gd name="connsiteX2" fmla="*/ 5082139 w 10982426"/>
              <a:gd name="connsiteY2" fmla="*/ 900 h 2700646"/>
              <a:gd name="connsiteX3" fmla="*/ 8200725 w 10982426"/>
              <a:gd name="connsiteY3" fmla="*/ 2339838 h 2700646"/>
              <a:gd name="connsiteX4" fmla="*/ 10982426 w 10982426"/>
              <a:gd name="connsiteY4" fmla="*/ 1377312 h 2700646"/>
            </a:gdLst>
            <a:ahLst/>
            <a:cxnLst/>
            <a:rect l="l" t="t" r="r" b="b"/>
            <a:pathLst>
              <a:path w="10982426" h="2700646">
                <a:moveTo>
                  <a:pt x="0" y="1512066"/>
                </a:moveTo>
                <a:cubicBezTo>
                  <a:pt x="510139" y="2205887"/>
                  <a:pt x="1020278" y="2899708"/>
                  <a:pt x="1867301" y="2647847"/>
                </a:cubicBezTo>
                <a:cubicBezTo>
                  <a:pt x="2714324" y="2395986"/>
                  <a:pt x="4026568" y="52235"/>
                  <a:pt x="5082139" y="900"/>
                </a:cubicBezTo>
                <a:cubicBezTo>
                  <a:pt x="6137710" y="-50435"/>
                  <a:pt x="7217344" y="2110436"/>
                  <a:pt x="8200725" y="2339838"/>
                </a:cubicBezTo>
                <a:cubicBezTo>
                  <a:pt x="9184106" y="2569240"/>
                  <a:pt x="10083266" y="1973276"/>
                  <a:pt x="10982426" y="1377312"/>
                </a:cubicBezTo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 flipH="1">
            <a:off x="1416789" y="1990671"/>
            <a:ext cx="2700000" cy="4320000"/>
          </a:xfrm>
          <a:prstGeom prst="round2SameRect">
            <a:avLst>
              <a:gd name="adj1" fmla="val 32135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2111050" y="1549907"/>
            <a:ext cx="1311478" cy="1311478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1615772" y="3627323"/>
            <a:ext cx="2302035" cy="2475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将古代遗迹的神秘感与科幻元素的未来感相结合，营造独特的视觉体验。
参考《夺宝奇兵》的风格，设计一个充满探索感的古代遗迹场景。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2237159" y="1775094"/>
            <a:ext cx="1059260" cy="861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 rot="900000" flipH="1">
            <a:off x="3258682" y="2153190"/>
            <a:ext cx="246112" cy="345659"/>
          </a:xfrm>
          <a:prstGeom prst="star4">
            <a:avLst>
              <a:gd name="adj" fmla="val 1668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81750" y="1"/>
            <a:ext cx="1811096" cy="474813"/>
          </a:xfrm>
          <a:custGeom>
            <a:avLst/>
            <a:gdLst>
              <a:gd name="connsiteX0" fmla="*/ 0 w 1811096"/>
              <a:gd name="connsiteY0" fmla="*/ 0 h 474813"/>
              <a:gd name="connsiteX1" fmla="*/ 1811096 w 1811096"/>
              <a:gd name="connsiteY1" fmla="*/ 0 h 474813"/>
              <a:gd name="connsiteX2" fmla="*/ 1686099 w 1811096"/>
              <a:gd name="connsiteY2" fmla="*/ 151498 h 474813"/>
              <a:gd name="connsiteX3" fmla="*/ 905548 w 1811096"/>
              <a:gd name="connsiteY3" fmla="*/ 474813 h 474813"/>
              <a:gd name="connsiteX4" fmla="*/ 124997 w 1811096"/>
              <a:gd name="connsiteY4" fmla="*/ 151498 h 474813"/>
            </a:gdLst>
            <a:ahLst/>
            <a:cxnLst/>
            <a:rect l="l" t="t" r="r" b="b"/>
            <a:pathLst>
              <a:path w="1811096" h="474813">
                <a:moveTo>
                  <a:pt x="0" y="0"/>
                </a:moveTo>
                <a:lnTo>
                  <a:pt x="1811096" y="0"/>
                </a:lnTo>
                <a:lnTo>
                  <a:pt x="1686099" y="151498"/>
                </a:lnTo>
                <a:cubicBezTo>
                  <a:pt x="1486339" y="351259"/>
                  <a:pt x="1210372" y="474813"/>
                  <a:pt x="905548" y="474813"/>
                </a:cubicBezTo>
                <a:cubicBezTo>
                  <a:pt x="600724" y="474813"/>
                  <a:pt x="324758" y="351259"/>
                  <a:pt x="124997" y="151498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06712" y="6584154"/>
            <a:ext cx="940085" cy="273846"/>
          </a:xfrm>
          <a:custGeom>
            <a:avLst/>
            <a:gdLst>
              <a:gd name="connsiteX0" fmla="*/ 470042 w 940085"/>
              <a:gd name="connsiteY0" fmla="*/ 0 h 273846"/>
              <a:gd name="connsiteX1" fmla="*/ 921830 w 940085"/>
              <a:gd name="connsiteY1" fmla="*/ 240214 h 273846"/>
              <a:gd name="connsiteX2" fmla="*/ 940085 w 940085"/>
              <a:gd name="connsiteY2" fmla="*/ 273846 h 273846"/>
              <a:gd name="connsiteX3" fmla="*/ 0 w 940085"/>
              <a:gd name="connsiteY3" fmla="*/ 273846 h 273846"/>
              <a:gd name="connsiteX4" fmla="*/ 18255 w 940085"/>
              <a:gd name="connsiteY4" fmla="*/ 240214 h 273846"/>
              <a:gd name="connsiteX5" fmla="*/ 470042 w 940085"/>
              <a:gd name="connsiteY5" fmla="*/ 0 h 273846"/>
            </a:gdLst>
            <a:ahLst/>
            <a:cxnLst/>
            <a:rect l="l" t="t" r="r" b="b"/>
            <a:pathLst>
              <a:path w="940085" h="273846">
                <a:moveTo>
                  <a:pt x="470042" y="0"/>
                </a:moveTo>
                <a:cubicBezTo>
                  <a:pt x="658108" y="0"/>
                  <a:pt x="823918" y="95286"/>
                  <a:pt x="921830" y="240214"/>
                </a:cubicBezTo>
                <a:lnTo>
                  <a:pt x="940085" y="273846"/>
                </a:lnTo>
                <a:lnTo>
                  <a:pt x="0" y="273846"/>
                </a:lnTo>
                <a:lnTo>
                  <a:pt x="18255" y="240214"/>
                </a:lnTo>
                <a:cubicBezTo>
                  <a:pt x="116166" y="95286"/>
                  <a:pt x="281977" y="0"/>
                  <a:pt x="470042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7"/>
            </p:custDataLst>
          </p:nvPr>
        </p:nvSpPr>
        <p:spPr>
          <a:xfrm flipH="1">
            <a:off x="4845038" y="1543676"/>
            <a:ext cx="2700000" cy="4320000"/>
          </a:xfrm>
          <a:prstGeom prst="round2SameRect">
            <a:avLst>
              <a:gd name="adj1" fmla="val 32135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8"/>
            </p:custDataLst>
          </p:nvPr>
        </p:nvSpPr>
        <p:spPr>
          <a:xfrm>
            <a:off x="5539299" y="1107145"/>
            <a:ext cx="1311478" cy="131147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9"/>
            </p:custDataLst>
          </p:nvPr>
        </p:nvSpPr>
        <p:spPr>
          <a:xfrm>
            <a:off x="5044021" y="3247784"/>
            <a:ext cx="2302035" cy="2503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核心元素：下沉石棺、雕像、宝剑、发光立方体，构建场景的核心视觉焦点。
细节元素：古墓、卷轴、盔甲、天空盒星系，丰富场景的细节和层次感。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0"/>
            </p:custDataLst>
          </p:nvPr>
        </p:nvSpPr>
        <p:spPr>
          <a:xfrm>
            <a:off x="5665408" y="1332332"/>
            <a:ext cx="1059260" cy="861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1"/>
            </p:custDataLst>
          </p:nvPr>
        </p:nvSpPr>
        <p:spPr>
          <a:xfrm rot="900000" flipH="1">
            <a:off x="6684270" y="1766286"/>
            <a:ext cx="246112" cy="345659"/>
          </a:xfrm>
          <a:prstGeom prst="star4">
            <a:avLst>
              <a:gd name="adj" fmla="val 16686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2"/>
            </p:custDataLst>
          </p:nvPr>
        </p:nvSpPr>
        <p:spPr>
          <a:xfrm flipH="1">
            <a:off x="8273286" y="1990671"/>
            <a:ext cx="2700000" cy="4320000"/>
          </a:xfrm>
          <a:prstGeom prst="round2SameRect">
            <a:avLst>
              <a:gd name="adj1" fmla="val 32135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3"/>
            </p:custDataLst>
          </p:nvPr>
        </p:nvSpPr>
        <p:spPr>
          <a:xfrm>
            <a:off x="8967547" y="1549907"/>
            <a:ext cx="1311478" cy="1311478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4"/>
            </p:custDataLst>
          </p:nvPr>
        </p:nvSpPr>
        <p:spPr>
          <a:xfrm>
            <a:off x="8472269" y="3627323"/>
            <a:ext cx="2302035" cy="2475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主色调为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绿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色（遗迹）和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红橙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色，营造神秘而科幻的氛围。
使用月光（冷白）、红光（点光源）、手电筒（动态聚光）等光源，增强场景的光影效果。</a:t>
            </a: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5"/>
            </p:custDataLst>
          </p:nvPr>
        </p:nvSpPr>
        <p:spPr>
          <a:xfrm>
            <a:off x="9093656" y="1775094"/>
            <a:ext cx="1059260" cy="861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6"/>
            </p:custDataLst>
          </p:nvPr>
        </p:nvSpPr>
        <p:spPr>
          <a:xfrm rot="900000" flipH="1">
            <a:off x="10115179" y="2153190"/>
            <a:ext cx="246112" cy="345659"/>
          </a:xfrm>
          <a:prstGeom prst="star4">
            <a:avLst>
              <a:gd name="adj" fmla="val 1668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7"/>
            </p:custDataLst>
          </p:nvPr>
        </p:nvSpPr>
        <p:spPr>
          <a:xfrm>
            <a:off x="1615772" y="2902130"/>
            <a:ext cx="23040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融合古代遗迹与科幻元素</a:t>
            </a: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18"/>
            </p:custDataLst>
          </p:nvPr>
        </p:nvSpPr>
        <p:spPr>
          <a:xfrm>
            <a:off x="5044021" y="2502745"/>
            <a:ext cx="23040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场景构成元素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19"/>
            </p:custDataLst>
          </p:nvPr>
        </p:nvSpPr>
        <p:spPr>
          <a:xfrm>
            <a:off x="8472269" y="2919992"/>
            <a:ext cx="23040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色彩与光影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68089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设计理念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5400000" flipH="1" flipV="1">
            <a:off x="388788" y="233057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5400000" flipH="1" flipV="1">
            <a:off x="388788" y="440112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8559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9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实验环境与工具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84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79296">
            <a:off x="2083200" y="2317867"/>
            <a:ext cx="2181470" cy="626405"/>
          </a:xfrm>
          <a:custGeom>
            <a:avLst/>
            <a:gdLst>
              <a:gd name="connsiteX0" fmla="*/ 28303 w 2334560"/>
              <a:gd name="connsiteY0" fmla="*/ 550586 h 624967"/>
              <a:gd name="connsiteX1" fmla="*/ 287662 w 2334560"/>
              <a:gd name="connsiteY1" fmla="*/ 186666 h 624967"/>
              <a:gd name="connsiteX2" fmla="*/ 1908118 w 2334560"/>
              <a:gd name="connsiteY2" fmla="*/ 1471 h 624967"/>
              <a:gd name="connsiteX3" fmla="*/ 2255358 w 2334560"/>
              <a:gd name="connsiteY3" fmla="*/ 279264 h 624967"/>
              <a:gd name="connsiteX4" fmla="*/ 629115 w 2334560"/>
              <a:gd name="connsiteY4" fmla="*/ 603049 h 624967"/>
              <a:gd name="connsiteX5" fmla="*/ 28303 w 2334560"/>
              <a:gd name="connsiteY5" fmla="*/ 550586 h 624967"/>
            </a:gdLst>
            <a:ahLst/>
            <a:cxnLst/>
            <a:rect l="l" t="t" r="r" b="b"/>
            <a:pathLst>
              <a:path w="2334560" h="624967">
                <a:moveTo>
                  <a:pt x="28303" y="550586"/>
                </a:moveTo>
                <a:cubicBezTo>
                  <a:pt x="-28606" y="481189"/>
                  <a:pt x="-25640" y="278185"/>
                  <a:pt x="287662" y="186666"/>
                </a:cubicBezTo>
                <a:cubicBezTo>
                  <a:pt x="600964" y="95147"/>
                  <a:pt x="1580169" y="-13962"/>
                  <a:pt x="1908118" y="1471"/>
                </a:cubicBezTo>
                <a:cubicBezTo>
                  <a:pt x="2236067" y="16904"/>
                  <a:pt x="2461773" y="165446"/>
                  <a:pt x="2255358" y="279264"/>
                </a:cubicBezTo>
                <a:cubicBezTo>
                  <a:pt x="2048943" y="393082"/>
                  <a:pt x="1000291" y="557829"/>
                  <a:pt x="629115" y="603049"/>
                </a:cubicBezTo>
                <a:cubicBezTo>
                  <a:pt x="257939" y="648269"/>
                  <a:pt x="85212" y="619983"/>
                  <a:pt x="28303" y="55058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891670" y="2235863"/>
            <a:ext cx="2395960" cy="239596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331134">
            <a:off x="-669422" y="-5481083"/>
            <a:ext cx="46506" cy="16528"/>
          </a:xfrm>
          <a:custGeom>
            <a:avLst/>
            <a:gdLst>
              <a:gd name="connsiteX0" fmla="*/ 0 w 46506"/>
              <a:gd name="connsiteY0" fmla="*/ 0 h 16528"/>
              <a:gd name="connsiteX1" fmla="*/ 25748 w 46506"/>
              <a:gd name="connsiteY1" fmla="*/ 5736 h 16528"/>
              <a:gd name="connsiteX2" fmla="*/ 26310 w 46506"/>
              <a:gd name="connsiteY2" fmla="*/ 12193 h 16528"/>
              <a:gd name="connsiteX3" fmla="*/ 0 w 46506"/>
              <a:gd name="connsiteY3" fmla="*/ 0 h 16528"/>
            </a:gdLst>
            <a:ahLst/>
            <a:cxnLst/>
            <a:rect l="l" t="t" r="r" b="b"/>
            <a:pathLst>
              <a:path w="46506" h="16528">
                <a:moveTo>
                  <a:pt x="0" y="0"/>
                </a:moveTo>
                <a:lnTo>
                  <a:pt x="25748" y="5736"/>
                </a:lnTo>
                <a:cubicBezTo>
                  <a:pt x="60189" y="19213"/>
                  <a:pt x="45589" y="18464"/>
                  <a:pt x="26310" y="121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-2881641" y="1127035"/>
            <a:ext cx="16036" cy="5301"/>
          </a:xfrm>
          <a:custGeom>
            <a:avLst/>
            <a:gdLst>
              <a:gd name="connsiteX0" fmla="*/ 0 w 16036"/>
              <a:gd name="connsiteY0" fmla="*/ 0 h 5301"/>
              <a:gd name="connsiteX1" fmla="*/ 7234 w 16036"/>
              <a:gd name="connsiteY1" fmla="*/ 725 h 5301"/>
              <a:gd name="connsiteX2" fmla="*/ 7472 w 16036"/>
              <a:gd name="connsiteY2" fmla="*/ 3463 h 5301"/>
              <a:gd name="connsiteX3" fmla="*/ 0 w 16036"/>
              <a:gd name="connsiteY3" fmla="*/ 0 h 5301"/>
            </a:gdLst>
            <a:ahLst/>
            <a:cxnLst/>
            <a:rect l="l" t="t" r="r" b="b"/>
            <a:pathLst>
              <a:path w="16036" h="5301">
                <a:moveTo>
                  <a:pt x="0" y="0"/>
                </a:moveTo>
                <a:lnTo>
                  <a:pt x="7234" y="725"/>
                </a:lnTo>
                <a:cubicBezTo>
                  <a:pt x="21839" y="6440"/>
                  <a:pt x="15648" y="6123"/>
                  <a:pt x="7472" y="346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901140" y="3560783"/>
            <a:ext cx="2313404" cy="886797"/>
          </a:xfrm>
          <a:custGeom>
            <a:avLst/>
            <a:gdLst>
              <a:gd name="connsiteX0" fmla="*/ 1801909 w 2313404"/>
              <a:gd name="connsiteY0" fmla="*/ 676 h 886797"/>
              <a:gd name="connsiteX1" fmla="*/ 1880388 w 2313404"/>
              <a:gd name="connsiteY1" fmla="*/ 2325 h 886797"/>
              <a:gd name="connsiteX2" fmla="*/ 2287986 w 2313404"/>
              <a:gd name="connsiteY2" fmla="*/ 200694 h 886797"/>
              <a:gd name="connsiteX3" fmla="*/ 2313404 w 2313404"/>
              <a:gd name="connsiteY3" fmla="*/ 246141 h 886797"/>
              <a:gd name="connsiteX4" fmla="*/ 2284464 w 2313404"/>
              <a:gd name="connsiteY4" fmla="*/ 339369 h 886797"/>
              <a:gd name="connsiteX5" fmla="*/ 2105047 w 2313404"/>
              <a:gd name="connsiteY5" fmla="*/ 635088 h 886797"/>
              <a:gd name="connsiteX6" fmla="*/ 2091109 w 2313404"/>
              <a:gd name="connsiteY6" fmla="*/ 650423 h 886797"/>
              <a:gd name="connsiteX7" fmla="*/ 1980012 w 2313404"/>
              <a:gd name="connsiteY7" fmla="*/ 690334 h 886797"/>
              <a:gd name="connsiteX8" fmla="*/ 1827988 w 2313404"/>
              <a:gd name="connsiteY8" fmla="*/ 728362 h 886797"/>
              <a:gd name="connsiteX9" fmla="*/ 774141 w 2313404"/>
              <a:gd name="connsiteY9" fmla="*/ 865596 h 886797"/>
              <a:gd name="connsiteX10" fmla="*/ 544326 w 2313404"/>
              <a:gd name="connsiteY10" fmla="*/ 886797 h 886797"/>
              <a:gd name="connsiteX11" fmla="*/ 510825 w 2313404"/>
              <a:gd name="connsiteY11" fmla="*/ 866445 h 886797"/>
              <a:gd name="connsiteX12" fmla="*/ 6986 w 2313404"/>
              <a:gd name="connsiteY12" fmla="*/ 114496 h 886797"/>
              <a:gd name="connsiteX13" fmla="*/ 0 w 2313404"/>
              <a:gd name="connsiteY13" fmla="*/ 45196 h 886797"/>
              <a:gd name="connsiteX14" fmla="*/ 2961 w 2313404"/>
              <a:gd name="connsiteY14" fmla="*/ 43551 h 886797"/>
              <a:gd name="connsiteX15" fmla="*/ 156085 w 2313404"/>
              <a:gd name="connsiteY15" fmla="*/ 1361 h 886797"/>
              <a:gd name="connsiteX16" fmla="*/ 937505 w 2313404"/>
              <a:gd name="connsiteY16" fmla="*/ 427326 h 886797"/>
              <a:gd name="connsiteX17" fmla="*/ 1801909 w 2313404"/>
              <a:gd name="connsiteY17" fmla="*/ 676 h 886797"/>
            </a:gdLst>
            <a:ahLst/>
            <a:cxnLst/>
            <a:rect l="l" t="t" r="r" b="b"/>
            <a:pathLst>
              <a:path w="2313404" h="886797">
                <a:moveTo>
                  <a:pt x="1801909" y="676"/>
                </a:moveTo>
                <a:cubicBezTo>
                  <a:pt x="1827305" y="-582"/>
                  <a:pt x="1853442" y="-111"/>
                  <a:pt x="1880388" y="2325"/>
                </a:cubicBezTo>
                <a:cubicBezTo>
                  <a:pt x="2042060" y="16944"/>
                  <a:pt x="2200292" y="96839"/>
                  <a:pt x="2287986" y="200694"/>
                </a:cubicBezTo>
                <a:lnTo>
                  <a:pt x="2313404" y="246141"/>
                </a:lnTo>
                <a:lnTo>
                  <a:pt x="2284464" y="339369"/>
                </a:lnTo>
                <a:cubicBezTo>
                  <a:pt x="2238998" y="446862"/>
                  <a:pt x="2178289" y="546339"/>
                  <a:pt x="2105047" y="635088"/>
                </a:cubicBezTo>
                <a:lnTo>
                  <a:pt x="2091109" y="650423"/>
                </a:lnTo>
                <a:lnTo>
                  <a:pt x="1980012" y="690334"/>
                </a:lnTo>
                <a:cubicBezTo>
                  <a:pt x="1934196" y="704129"/>
                  <a:pt x="1883625" y="716869"/>
                  <a:pt x="1827988" y="728362"/>
                </a:cubicBezTo>
                <a:cubicBezTo>
                  <a:pt x="1605440" y="774332"/>
                  <a:pt x="1229428" y="821212"/>
                  <a:pt x="774141" y="865596"/>
                </a:cubicBezTo>
                <a:lnTo>
                  <a:pt x="544326" y="886797"/>
                </a:lnTo>
                <a:lnTo>
                  <a:pt x="510825" y="866445"/>
                </a:lnTo>
                <a:cubicBezTo>
                  <a:pt x="255893" y="694217"/>
                  <a:pt x="70819" y="426438"/>
                  <a:pt x="6986" y="114496"/>
                </a:cubicBezTo>
                <a:lnTo>
                  <a:pt x="0" y="45196"/>
                </a:lnTo>
                <a:lnTo>
                  <a:pt x="2961" y="43551"/>
                </a:lnTo>
                <a:cubicBezTo>
                  <a:pt x="54297" y="17950"/>
                  <a:pt x="105318" y="1956"/>
                  <a:pt x="156085" y="1361"/>
                </a:cubicBezTo>
                <a:cubicBezTo>
                  <a:pt x="426840" y="-1815"/>
                  <a:pt x="650121" y="427165"/>
                  <a:pt x="937505" y="427326"/>
                </a:cubicBezTo>
                <a:cubicBezTo>
                  <a:pt x="1206927" y="427476"/>
                  <a:pt x="1420969" y="19547"/>
                  <a:pt x="1801909" y="676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031120" y="3489961"/>
            <a:ext cx="2090020" cy="1141864"/>
          </a:xfrm>
          <a:custGeom>
            <a:avLst/>
            <a:gdLst>
              <a:gd name="connsiteX0" fmla="*/ 857932 w 2090020"/>
              <a:gd name="connsiteY0" fmla="*/ 10 h 980509"/>
              <a:gd name="connsiteX1" fmla="*/ 1882461 w 2090020"/>
              <a:gd name="connsiteY1" fmla="*/ 406922 h 980509"/>
              <a:gd name="connsiteX2" fmla="*/ 2002285 w 2090020"/>
              <a:gd name="connsiteY2" fmla="*/ 388905 h 980509"/>
              <a:gd name="connsiteX3" fmla="*/ 2090020 w 2090020"/>
              <a:gd name="connsiteY3" fmla="*/ 353619 h 980509"/>
              <a:gd name="connsiteX4" fmla="*/ 2036441 w 2090020"/>
              <a:gd name="connsiteY4" fmla="*/ 452331 h 980509"/>
              <a:gd name="connsiteX5" fmla="*/ 1043057 w 2090020"/>
              <a:gd name="connsiteY5" fmla="*/ 980509 h 980509"/>
              <a:gd name="connsiteX6" fmla="*/ 49674 w 2090020"/>
              <a:gd name="connsiteY6" fmla="*/ 452331 h 980509"/>
              <a:gd name="connsiteX7" fmla="*/ 0 w 2090020"/>
              <a:gd name="connsiteY7" fmla="*/ 360814 h 980509"/>
              <a:gd name="connsiteX8" fmla="*/ 21672 w 2090020"/>
              <a:gd name="connsiteY8" fmla="*/ 345454 h 980509"/>
              <a:gd name="connsiteX9" fmla="*/ 857932 w 2090020"/>
              <a:gd name="connsiteY9" fmla="*/ 10 h 980509"/>
            </a:gdLst>
            <a:ahLst/>
            <a:cxnLst/>
            <a:rect l="l" t="t" r="r" b="b"/>
            <a:pathLst>
              <a:path w="2090020" h="980509">
                <a:moveTo>
                  <a:pt x="857932" y="10"/>
                </a:moveTo>
                <a:cubicBezTo>
                  <a:pt x="1179830" y="1915"/>
                  <a:pt x="1558684" y="407517"/>
                  <a:pt x="1882461" y="406922"/>
                </a:cubicBezTo>
                <a:cubicBezTo>
                  <a:pt x="1922933" y="406848"/>
                  <a:pt x="1962839" y="400299"/>
                  <a:pt x="2002285" y="388905"/>
                </a:cubicBezTo>
                <a:lnTo>
                  <a:pt x="2090020" y="353619"/>
                </a:lnTo>
                <a:lnTo>
                  <a:pt x="2036441" y="452331"/>
                </a:lnTo>
                <a:cubicBezTo>
                  <a:pt x="1821155" y="770996"/>
                  <a:pt x="1456574" y="980509"/>
                  <a:pt x="1043057" y="980509"/>
                </a:cubicBezTo>
                <a:cubicBezTo>
                  <a:pt x="629541" y="980509"/>
                  <a:pt x="264959" y="770996"/>
                  <a:pt x="49674" y="452331"/>
                </a:cubicBezTo>
                <a:lnTo>
                  <a:pt x="0" y="360814"/>
                </a:lnTo>
                <a:lnTo>
                  <a:pt x="21672" y="345454"/>
                </a:lnTo>
                <a:cubicBezTo>
                  <a:pt x="212761" y="214477"/>
                  <a:pt x="576271" y="-1657"/>
                  <a:pt x="857932" y="1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077047" y="3813047"/>
            <a:ext cx="1961591" cy="745623"/>
          </a:xfrm>
          <a:custGeom>
            <a:avLst/>
            <a:gdLst>
              <a:gd name="connsiteX0" fmla="*/ 1222910 w 1961591"/>
              <a:gd name="connsiteY0" fmla="*/ 47 h 870324"/>
              <a:gd name="connsiteX1" fmla="*/ 1920667 w 1961591"/>
              <a:gd name="connsiteY1" fmla="*/ 373112 h 870324"/>
              <a:gd name="connsiteX2" fmla="*/ 1961591 w 1961591"/>
              <a:gd name="connsiteY2" fmla="*/ 393118 h 870324"/>
              <a:gd name="connsiteX3" fmla="*/ 1930743 w 1961591"/>
              <a:gd name="connsiteY3" fmla="*/ 434370 h 870324"/>
              <a:gd name="connsiteX4" fmla="*/ 1006323 w 1961591"/>
              <a:gd name="connsiteY4" fmla="*/ 870324 h 870324"/>
              <a:gd name="connsiteX5" fmla="*/ 12939 w 1961591"/>
              <a:gd name="connsiteY5" fmla="*/ 342146 h 870324"/>
              <a:gd name="connsiteX6" fmla="*/ 0 w 1961591"/>
              <a:gd name="connsiteY6" fmla="*/ 320848 h 870324"/>
              <a:gd name="connsiteX7" fmla="*/ 53371 w 1961591"/>
              <a:gd name="connsiteY7" fmla="*/ 347468 h 870324"/>
              <a:gd name="connsiteX8" fmla="*/ 304780 w 1961591"/>
              <a:gd name="connsiteY8" fmla="*/ 410529 h 870324"/>
              <a:gd name="connsiteX9" fmla="*/ 1222910 w 1961591"/>
              <a:gd name="connsiteY9" fmla="*/ 47 h 870324"/>
            </a:gdLst>
            <a:ahLst/>
            <a:cxnLst/>
            <a:rect l="l" t="t" r="r" b="b"/>
            <a:pathLst>
              <a:path w="1961591" h="870324">
                <a:moveTo>
                  <a:pt x="1222910" y="47"/>
                </a:moveTo>
                <a:cubicBezTo>
                  <a:pt x="1453052" y="3858"/>
                  <a:pt x="1691598" y="250376"/>
                  <a:pt x="1920667" y="373112"/>
                </a:cubicBezTo>
                <a:lnTo>
                  <a:pt x="1961591" y="393118"/>
                </a:lnTo>
                <a:lnTo>
                  <a:pt x="1930743" y="434370"/>
                </a:lnTo>
                <a:cubicBezTo>
                  <a:pt x="1711016" y="700618"/>
                  <a:pt x="1378488" y="870324"/>
                  <a:pt x="1006323" y="870324"/>
                </a:cubicBezTo>
                <a:cubicBezTo>
                  <a:pt x="592807" y="870324"/>
                  <a:pt x="228225" y="660811"/>
                  <a:pt x="12939" y="342146"/>
                </a:cubicBezTo>
                <a:lnTo>
                  <a:pt x="0" y="320848"/>
                </a:lnTo>
                <a:lnTo>
                  <a:pt x="53371" y="347468"/>
                </a:lnTo>
                <a:cubicBezTo>
                  <a:pt x="139449" y="385439"/>
                  <a:pt x="223836" y="410678"/>
                  <a:pt x="304780" y="410529"/>
                </a:cubicBezTo>
                <a:cubicBezTo>
                  <a:pt x="628556" y="409934"/>
                  <a:pt x="916054" y="-5033"/>
                  <a:pt x="1222910" y="47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982513" y="3853997"/>
            <a:ext cx="2199427" cy="793066"/>
          </a:xfrm>
          <a:custGeom>
            <a:avLst/>
            <a:gdLst>
              <a:gd name="connsiteX0" fmla="*/ 1996631 w 2199427"/>
              <a:gd name="connsiteY0" fmla="*/ 18 h 793066"/>
              <a:gd name="connsiteX1" fmla="*/ 2192539 w 2199427"/>
              <a:gd name="connsiteY1" fmla="*/ 65213 h 793066"/>
              <a:gd name="connsiteX2" fmla="*/ 2199427 w 2199427"/>
              <a:gd name="connsiteY2" fmla="*/ 70177 h 793066"/>
              <a:gd name="connsiteX3" fmla="*/ 2093741 w 2199427"/>
              <a:gd name="connsiteY3" fmla="*/ 264888 h 793066"/>
              <a:gd name="connsiteX4" fmla="*/ 1100357 w 2199427"/>
              <a:gd name="connsiteY4" fmla="*/ 793066 h 793066"/>
              <a:gd name="connsiteX5" fmla="*/ 106974 w 2199427"/>
              <a:gd name="connsiteY5" fmla="*/ 264888 h 793066"/>
              <a:gd name="connsiteX6" fmla="*/ 0 w 2199427"/>
              <a:gd name="connsiteY6" fmla="*/ 67805 h 793066"/>
              <a:gd name="connsiteX7" fmla="*/ 58379 w 2199427"/>
              <a:gd name="connsiteY7" fmla="*/ 35500 h 793066"/>
              <a:gd name="connsiteX8" fmla="*/ 230515 w 2199427"/>
              <a:gd name="connsiteY8" fmla="*/ 4069 h 793066"/>
              <a:gd name="connsiteX9" fmla="*/ 1153520 w 2199427"/>
              <a:gd name="connsiteY9" fmla="*/ 445036 h 793066"/>
              <a:gd name="connsiteX10" fmla="*/ 1996631 w 2199427"/>
              <a:gd name="connsiteY10" fmla="*/ 18 h 793066"/>
            </a:gdLst>
            <a:ahLst/>
            <a:cxnLst/>
            <a:rect l="l" t="t" r="r" b="b"/>
            <a:pathLst>
              <a:path w="2199427" h="793066">
                <a:moveTo>
                  <a:pt x="1996631" y="18"/>
                </a:moveTo>
                <a:cubicBezTo>
                  <a:pt x="2064319" y="-776"/>
                  <a:pt x="2129041" y="25440"/>
                  <a:pt x="2192539" y="65213"/>
                </a:cubicBezTo>
                <a:lnTo>
                  <a:pt x="2199427" y="70177"/>
                </a:lnTo>
                <a:lnTo>
                  <a:pt x="2093741" y="264888"/>
                </a:lnTo>
                <a:cubicBezTo>
                  <a:pt x="1878455" y="583553"/>
                  <a:pt x="1513873" y="793066"/>
                  <a:pt x="1100357" y="793066"/>
                </a:cubicBezTo>
                <a:cubicBezTo>
                  <a:pt x="686841" y="793066"/>
                  <a:pt x="322259" y="583553"/>
                  <a:pt x="106974" y="264888"/>
                </a:cubicBezTo>
                <a:lnTo>
                  <a:pt x="0" y="67805"/>
                </a:lnTo>
                <a:cubicBezTo>
                  <a:pt x="1045" y="67197"/>
                  <a:pt x="57334" y="36108"/>
                  <a:pt x="58379" y="35500"/>
                </a:cubicBezTo>
                <a:cubicBezTo>
                  <a:pt x="133542" y="-2698"/>
                  <a:pt x="153801" y="2799"/>
                  <a:pt x="230515" y="4069"/>
                </a:cubicBezTo>
                <a:cubicBezTo>
                  <a:pt x="537371" y="9150"/>
                  <a:pt x="859167" y="445711"/>
                  <a:pt x="1153520" y="445036"/>
                </a:cubicBezTo>
                <a:cubicBezTo>
                  <a:pt x="1447873" y="444360"/>
                  <a:pt x="1725876" y="3193"/>
                  <a:pt x="1996631" y="1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31283" y="2375476"/>
            <a:ext cx="2116734" cy="2116734"/>
          </a:xfrm>
          <a:prstGeom prst="ellipse">
            <a:avLst/>
          </a:prstGeom>
          <a:noFill/>
          <a:ln w="254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55160" y="2588799"/>
            <a:ext cx="152400" cy="1524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2397760"/>
            <a:ext cx="3251120" cy="37592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项目构建工具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2905760"/>
            <a:ext cx="3251120" cy="9144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使用CMake进行项目构建，确保项目结构清晰，便于管理和维护。
CMake能够高效地配置项目，支持跨平台开发。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21020704" flipH="1">
            <a:off x="7890855" y="2302308"/>
            <a:ext cx="2367008" cy="626405"/>
          </a:xfrm>
          <a:custGeom>
            <a:avLst/>
            <a:gdLst>
              <a:gd name="connsiteX0" fmla="*/ 28303 w 2334560"/>
              <a:gd name="connsiteY0" fmla="*/ 550586 h 624967"/>
              <a:gd name="connsiteX1" fmla="*/ 287662 w 2334560"/>
              <a:gd name="connsiteY1" fmla="*/ 186666 h 624967"/>
              <a:gd name="connsiteX2" fmla="*/ 1908118 w 2334560"/>
              <a:gd name="connsiteY2" fmla="*/ 1471 h 624967"/>
              <a:gd name="connsiteX3" fmla="*/ 2255358 w 2334560"/>
              <a:gd name="connsiteY3" fmla="*/ 279264 h 624967"/>
              <a:gd name="connsiteX4" fmla="*/ 629115 w 2334560"/>
              <a:gd name="connsiteY4" fmla="*/ 603049 h 624967"/>
              <a:gd name="connsiteX5" fmla="*/ 28303 w 2334560"/>
              <a:gd name="connsiteY5" fmla="*/ 550586 h 624967"/>
            </a:gdLst>
            <a:ahLst/>
            <a:cxnLst/>
            <a:rect l="l" t="t" r="r" b="b"/>
            <a:pathLst>
              <a:path w="2334560" h="624967">
                <a:moveTo>
                  <a:pt x="28303" y="550586"/>
                </a:moveTo>
                <a:cubicBezTo>
                  <a:pt x="-28606" y="481189"/>
                  <a:pt x="-25640" y="278185"/>
                  <a:pt x="287662" y="186666"/>
                </a:cubicBezTo>
                <a:cubicBezTo>
                  <a:pt x="600964" y="95147"/>
                  <a:pt x="1580169" y="-13962"/>
                  <a:pt x="1908118" y="1471"/>
                </a:cubicBezTo>
                <a:cubicBezTo>
                  <a:pt x="2236067" y="16904"/>
                  <a:pt x="2461773" y="165446"/>
                  <a:pt x="2255358" y="279264"/>
                </a:cubicBezTo>
                <a:cubicBezTo>
                  <a:pt x="2048943" y="393082"/>
                  <a:pt x="1000291" y="557829"/>
                  <a:pt x="629115" y="603049"/>
                </a:cubicBezTo>
                <a:cubicBezTo>
                  <a:pt x="257939" y="648269"/>
                  <a:pt x="85212" y="619983"/>
                  <a:pt x="28303" y="55058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7549280" y="2588799"/>
            <a:ext cx="152400" cy="1524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267780" y="2397760"/>
            <a:ext cx="3251120" cy="37592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窗口管理工具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267780" y="2905760"/>
            <a:ext cx="3251120" cy="9144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使用GLFW进行窗口管理，创建和管理OpenGL窗口，提供良好的用户界面。
GLFW支持多窗口操作，方便进行多视图渲染。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79296">
            <a:off x="2083200" y="3938387"/>
            <a:ext cx="2181470" cy="626405"/>
          </a:xfrm>
          <a:custGeom>
            <a:avLst/>
            <a:gdLst>
              <a:gd name="connsiteX0" fmla="*/ 28303 w 2334560"/>
              <a:gd name="connsiteY0" fmla="*/ 550586 h 624967"/>
              <a:gd name="connsiteX1" fmla="*/ 287662 w 2334560"/>
              <a:gd name="connsiteY1" fmla="*/ 186666 h 624967"/>
              <a:gd name="connsiteX2" fmla="*/ 1908118 w 2334560"/>
              <a:gd name="connsiteY2" fmla="*/ 1471 h 624967"/>
              <a:gd name="connsiteX3" fmla="*/ 2255358 w 2334560"/>
              <a:gd name="connsiteY3" fmla="*/ 279264 h 624967"/>
              <a:gd name="connsiteX4" fmla="*/ 629115 w 2334560"/>
              <a:gd name="connsiteY4" fmla="*/ 603049 h 624967"/>
              <a:gd name="connsiteX5" fmla="*/ 28303 w 2334560"/>
              <a:gd name="connsiteY5" fmla="*/ 550586 h 624967"/>
            </a:gdLst>
            <a:ahLst/>
            <a:cxnLst/>
            <a:rect l="l" t="t" r="r" b="b"/>
            <a:pathLst>
              <a:path w="2334560" h="624967">
                <a:moveTo>
                  <a:pt x="28303" y="550586"/>
                </a:moveTo>
                <a:cubicBezTo>
                  <a:pt x="-28606" y="481189"/>
                  <a:pt x="-25640" y="278185"/>
                  <a:pt x="287662" y="186666"/>
                </a:cubicBezTo>
                <a:cubicBezTo>
                  <a:pt x="600964" y="95147"/>
                  <a:pt x="1580169" y="-13962"/>
                  <a:pt x="1908118" y="1471"/>
                </a:cubicBezTo>
                <a:cubicBezTo>
                  <a:pt x="2236067" y="16904"/>
                  <a:pt x="2461773" y="165446"/>
                  <a:pt x="2255358" y="279264"/>
                </a:cubicBezTo>
                <a:cubicBezTo>
                  <a:pt x="2048943" y="393082"/>
                  <a:pt x="1000291" y="557829"/>
                  <a:pt x="629115" y="603049"/>
                </a:cubicBezTo>
                <a:cubicBezTo>
                  <a:pt x="257939" y="648269"/>
                  <a:pt x="85212" y="619983"/>
                  <a:pt x="28303" y="55058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455160" y="4209319"/>
            <a:ext cx="152400" cy="1524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60400" y="4018280"/>
            <a:ext cx="3251120" cy="37592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扩展加载工具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60400" y="4526280"/>
            <a:ext cx="3251120" cy="9144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使用GLAD加载OpenGL扩展，确保程序能够访问最新的OpenGL功能。
GLAD能够自动加载所需的OpenGL扩展，简化开发流程。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21020704" flipH="1">
            <a:off x="7890855" y="3922828"/>
            <a:ext cx="2367008" cy="626405"/>
          </a:xfrm>
          <a:custGeom>
            <a:avLst/>
            <a:gdLst>
              <a:gd name="connsiteX0" fmla="*/ 28303 w 2334560"/>
              <a:gd name="connsiteY0" fmla="*/ 550586 h 624967"/>
              <a:gd name="connsiteX1" fmla="*/ 287662 w 2334560"/>
              <a:gd name="connsiteY1" fmla="*/ 186666 h 624967"/>
              <a:gd name="connsiteX2" fmla="*/ 1908118 w 2334560"/>
              <a:gd name="connsiteY2" fmla="*/ 1471 h 624967"/>
              <a:gd name="connsiteX3" fmla="*/ 2255358 w 2334560"/>
              <a:gd name="connsiteY3" fmla="*/ 279264 h 624967"/>
              <a:gd name="connsiteX4" fmla="*/ 629115 w 2334560"/>
              <a:gd name="connsiteY4" fmla="*/ 603049 h 624967"/>
              <a:gd name="connsiteX5" fmla="*/ 28303 w 2334560"/>
              <a:gd name="connsiteY5" fmla="*/ 550586 h 624967"/>
            </a:gdLst>
            <a:ahLst/>
            <a:cxnLst/>
            <a:rect l="l" t="t" r="r" b="b"/>
            <a:pathLst>
              <a:path w="2334560" h="624967">
                <a:moveTo>
                  <a:pt x="28303" y="550586"/>
                </a:moveTo>
                <a:cubicBezTo>
                  <a:pt x="-28606" y="481189"/>
                  <a:pt x="-25640" y="278185"/>
                  <a:pt x="287662" y="186666"/>
                </a:cubicBezTo>
                <a:cubicBezTo>
                  <a:pt x="600964" y="95147"/>
                  <a:pt x="1580169" y="-13962"/>
                  <a:pt x="1908118" y="1471"/>
                </a:cubicBezTo>
                <a:cubicBezTo>
                  <a:pt x="2236067" y="16904"/>
                  <a:pt x="2461773" y="165446"/>
                  <a:pt x="2255358" y="279264"/>
                </a:cubicBezTo>
                <a:cubicBezTo>
                  <a:pt x="2048943" y="393082"/>
                  <a:pt x="1000291" y="557829"/>
                  <a:pt x="629115" y="603049"/>
                </a:cubicBezTo>
                <a:cubicBezTo>
                  <a:pt x="257939" y="648269"/>
                  <a:pt x="85212" y="619983"/>
                  <a:pt x="28303" y="55058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7549280" y="4209319"/>
            <a:ext cx="152400" cy="1524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267780" y="4018280"/>
            <a:ext cx="3251120" cy="37592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模型导入工具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267780" y="4526280"/>
            <a:ext cx="3251120" cy="9144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使用Assimp导入模型，支持多种格式（如.obj、.fbx等），方便模型的加载和使用。
Assimp能够解析模型的顶点、法线、纹理坐标等信息，为渲染提供数据支持。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762374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开发工具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5400000" flipH="1" flipV="1">
            <a:off x="388788" y="233057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5400000" flipH="1" flipV="1">
            <a:off x="388788" y="440112"/>
            <a:ext cx="181538" cy="230326"/>
          </a:xfrm>
          <a:custGeom>
            <a:avLst/>
            <a:gdLst>
              <a:gd name="connsiteX0" fmla="*/ 0 w 626257"/>
              <a:gd name="connsiteY0" fmla="*/ 773379 h 773379"/>
              <a:gd name="connsiteX1" fmla="*/ 0 w 626257"/>
              <a:gd name="connsiteY1" fmla="*/ 0 h 773379"/>
              <a:gd name="connsiteX2" fmla="*/ 11760 w 626257"/>
              <a:gd name="connsiteY2" fmla="*/ 44507 h 773379"/>
              <a:gd name="connsiteX3" fmla="*/ 423318 w 626257"/>
              <a:gd name="connsiteY3" fmla="*/ 364991 h 773379"/>
              <a:gd name="connsiteX4" fmla="*/ 626257 w 626257"/>
              <a:gd name="connsiteY4" fmla="*/ 386690 h 773379"/>
              <a:gd name="connsiteX5" fmla="*/ 423318 w 626257"/>
              <a:gd name="connsiteY5" fmla="*/ 408389 h 773379"/>
              <a:gd name="connsiteX6" fmla="*/ 11760 w 626257"/>
              <a:gd name="connsiteY6" fmla="*/ 728872 h 773379"/>
            </a:gdLst>
            <a:ahLst/>
            <a:cxnLst/>
            <a:rect l="l" t="t" r="r" b="b"/>
            <a:pathLst>
              <a:path w="626257" h="773379">
                <a:moveTo>
                  <a:pt x="0" y="773379"/>
                </a:moveTo>
                <a:lnTo>
                  <a:pt x="0" y="0"/>
                </a:lnTo>
                <a:lnTo>
                  <a:pt x="11760" y="44507"/>
                </a:lnTo>
                <a:cubicBezTo>
                  <a:pt x="79567" y="232842"/>
                  <a:pt x="238306" y="364991"/>
                  <a:pt x="423318" y="364991"/>
                </a:cubicBezTo>
                <a:lnTo>
                  <a:pt x="626257" y="386690"/>
                </a:lnTo>
                <a:lnTo>
                  <a:pt x="423318" y="408389"/>
                </a:lnTo>
                <a:cubicBezTo>
                  <a:pt x="238306" y="408389"/>
                  <a:pt x="79567" y="540537"/>
                  <a:pt x="11760" y="728872"/>
                </a:cubicBez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8559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9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实验内容与实现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84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ags/tag10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ags/tag11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ags/tag12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ags/tag13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14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15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16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17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18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19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2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ags/tag20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21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22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23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24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25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26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27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28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29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3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ags/tag30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31.xml><?xml version="1.0" encoding="utf-8"?>
<p:tagLst xmlns:p="http://schemas.openxmlformats.org/presentationml/2006/main">
  <p:tag name="KSO_WM_DIAGRAM_VIRTUALLY_FRAME" val="{&quot;height&quot;:409.7264566929134,&quot;left&quot;:0.10440944881889765,&quot;top&quot;:87.1767716535433,&quot;width&quot;:959.7912598425197}"/>
</p:tagLst>
</file>

<file path=ppt/tags/tag32.xml><?xml version="1.0" encoding="utf-8"?>
<p:tagLst xmlns:p="http://schemas.openxmlformats.org/presentationml/2006/main">
  <p:tag name="KSO_WM_DIAGRAM_VIRTUALLY_FRAME" val="{&quot;height&quot;:262.1844094488189,&quot;left&quot;:51.99984251968503,&quot;top&quot;:140.76291338582678,&quot;width&quot;:859.2270866141731}"/>
</p:tagLst>
</file>

<file path=ppt/tags/tag33.xml><?xml version="1.0" encoding="utf-8"?>
<p:tagLst xmlns:p="http://schemas.openxmlformats.org/presentationml/2006/main">
  <p:tag name="KSO_WM_DIAGRAM_VIRTUALLY_FRAME" val="{&quot;height&quot;:262.1844094488189,&quot;left&quot;:51.99984251968503,&quot;top&quot;:140.76291338582678,&quot;width&quot;:859.2270866141731}"/>
</p:tagLst>
</file>

<file path=ppt/tags/tag34.xml><?xml version="1.0" encoding="utf-8"?>
<p:tagLst xmlns:p="http://schemas.openxmlformats.org/presentationml/2006/main">
  <p:tag name="KSO_WM_DIAGRAM_VIRTUALLY_FRAME" val="{&quot;height&quot;:262.1844094488189,&quot;left&quot;:51.99984251968503,&quot;top&quot;:140.76291338582678,&quot;width&quot;:859.2270866141731}"/>
</p:tagLst>
</file>

<file path=ppt/tags/tag35.xml><?xml version="1.0" encoding="utf-8"?>
<p:tagLst xmlns:p="http://schemas.openxmlformats.org/presentationml/2006/main">
  <p:tag name="KSO_WM_DIAGRAM_VIRTUALLY_FRAME" val="{&quot;height&quot;:262.1844094488189,&quot;left&quot;:51.99984251968503,&quot;top&quot;:140.76291338582678,&quot;width&quot;:859.2270866141731}"/>
</p:tagLst>
</file>

<file path=ppt/tags/tag36.xml><?xml version="1.0" encoding="utf-8"?>
<p:tagLst xmlns:p="http://schemas.openxmlformats.org/presentationml/2006/main">
  <p:tag name="KSO_WM_DIAGRAM_VIRTUALLY_FRAME" val="{&quot;height&quot;:262.1844094488189,&quot;left&quot;:51.99984251968503,&quot;top&quot;:140.76291338582678,&quot;width&quot;:859.2270866141731}"/>
</p:tagLst>
</file>

<file path=ppt/tags/tag37.xml><?xml version="1.0" encoding="utf-8"?>
<p:tagLst xmlns:p="http://schemas.openxmlformats.org/presentationml/2006/main">
  <p:tag name="KSO_WM_DIAGRAM_VIRTUALLY_FRAME" val="{&quot;height&quot;:262.1844094488189,&quot;left&quot;:51.99984251968503,&quot;top&quot;:140.76291338582678,&quot;width&quot;:859.2270866141731}"/>
</p:tagLst>
</file>

<file path=ppt/tags/tag38.xml><?xml version="1.0" encoding="utf-8"?>
<p:tagLst xmlns:p="http://schemas.openxmlformats.org/presentationml/2006/main">
  <p:tag name="KSO_WM_DIAGRAM_VIRTUALLY_FRAME" val="{&quot;height&quot;:262.1844094488189,&quot;left&quot;:51.99984251968503,&quot;top&quot;:140.76291338582678,&quot;width&quot;:859.2270866141731}"/>
</p:tagLst>
</file>

<file path=ppt/tags/tag39.xml><?xml version="1.0" encoding="utf-8"?>
<p:tagLst xmlns:p="http://schemas.openxmlformats.org/presentationml/2006/main">
  <p:tag name="KSO_WM_DIAGRAM_VIRTUALLY_FRAME" val="{&quot;height&quot;:262.1844094488189,&quot;left&quot;:51.99984251968503,&quot;top&quot;:140.76291338582678,&quot;width&quot;:859.2270866141731}"/>
</p:tagLst>
</file>

<file path=ppt/tags/tag4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ags/tag40.xml><?xml version="1.0" encoding="utf-8"?>
<p:tagLst xmlns:p="http://schemas.openxmlformats.org/presentationml/2006/main">
  <p:tag name="KSO_WM_DIAGRAM_VIRTUALLY_FRAME" val="{&quot;height&quot;:262.1844094488189,&quot;left&quot;:51.99984251968503,&quot;top&quot;:140.76291338582678,&quot;width&quot;:859.2270866141731}"/>
</p:tagLst>
</file>

<file path=ppt/tags/tag41.xml><?xml version="1.0" encoding="utf-8"?>
<p:tagLst xmlns:p="http://schemas.openxmlformats.org/presentationml/2006/main">
  <p:tag name="KSO_WM_DIAGRAM_VIRTUALLY_FRAME" val="{&quot;height&quot;:262.1844094488189,&quot;left&quot;:51.99984251968503,&quot;top&quot;:140.76291338582678,&quot;width&quot;:859.2270866141731}"/>
</p:tagLst>
</file>

<file path=ppt/tags/tag5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ags/tag6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ags/tag7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ags/tag8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ags/tag9.xml><?xml version="1.0" encoding="utf-8"?>
<p:tagLst xmlns:p="http://schemas.openxmlformats.org/presentationml/2006/main">
  <p:tag name="KSO_WM_DIAGRAM_VIRTUALLY_FRAME" val="{&quot;height&quot;:331.5392125984252,&quot;left&quot;:51.156850393700786,&quot;top&quot;:120.2303937007874,&quot;width&quot;:855.8431496062992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1467F7"/>
      </a:accent1>
      <a:accent2>
        <a:srgbClr val="0FE6F1"/>
      </a:accent2>
      <a:accent3>
        <a:srgbClr val="1467F7"/>
      </a:accent3>
      <a:accent4>
        <a:srgbClr val="0FE6F1"/>
      </a:accent4>
      <a:accent5>
        <a:srgbClr val="1467F7"/>
      </a:accent5>
      <a:accent6>
        <a:srgbClr val="0FE6F1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1466</Words>
  <Application>WPS 演示</Application>
  <PresentationFormat>宽屏</PresentationFormat>
  <Paragraphs>198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Arial</vt:lpstr>
      <vt:lpstr>宋体</vt:lpstr>
      <vt:lpstr>Wingdings</vt:lpstr>
      <vt:lpstr>Source Han Sans CN Bold</vt:lpstr>
      <vt:lpstr>OPPOSans R</vt:lpstr>
      <vt:lpstr>OPPOSans H</vt:lpstr>
      <vt:lpstr>Source Han Sans</vt:lpstr>
      <vt:lpstr>OPPOSans L</vt:lpstr>
      <vt:lpstr>等线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ROG</dc:creator>
  <cp:lastModifiedBy>企业用户_320173368</cp:lastModifiedBy>
  <cp:revision>15</cp:revision>
  <dcterms:created xsi:type="dcterms:W3CDTF">2025-05-12T03:43:00Z</dcterms:created>
  <dcterms:modified xsi:type="dcterms:W3CDTF">2025-05-19T06:31:17Z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34546534D0264E36A5A44D28A0DD8EA7_13</vt:lpwstr>
  </property>
  <property fmtid="{D5CDD505-2E9C-101B-9397-08002B2CF9AE}" pid="3" name="KSOProductBuildVer">
    <vt:lpwstr>2052-12.1.0.20784</vt:lpwstr>
  </property>
</Properties>
</file>